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1"/>
  </p:notesMasterIdLst>
  <p:sldIdLst>
    <p:sldId id="256" r:id="rId3"/>
    <p:sldId id="294" r:id="rId4"/>
    <p:sldId id="295" r:id="rId5"/>
    <p:sldId id="297" r:id="rId6"/>
    <p:sldId id="298" r:id="rId7"/>
    <p:sldId id="299" r:id="rId8"/>
    <p:sldId id="301" r:id="rId9"/>
    <p:sldId id="300" r:id="rId10"/>
    <p:sldId id="310" r:id="rId11"/>
    <p:sldId id="264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0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d1f25f4040c1870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99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1" autoAdjust="0"/>
    <p:restoredTop sz="94660"/>
  </p:normalViewPr>
  <p:slideViewPr>
    <p:cSldViewPr snapToGrid="0">
      <p:cViewPr varScale="1">
        <p:scale>
          <a:sx n="65" d="100"/>
          <a:sy n="65" d="100"/>
        </p:scale>
        <p:origin x="100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A4D702-0396-42B2-8A73-CC573514F4F1}" type="doc">
      <dgm:prSet loTypeId="urn:microsoft.com/office/officeart/2005/8/layout/list1" loCatId="list" qsTypeId="urn:microsoft.com/office/officeart/2005/8/quickstyle/simple5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F4243390-BBE1-4D2D-BBF8-D8C08491B061}">
      <dgm:prSet phldrT="[Text]" custT="1"/>
      <dgm:spPr/>
      <dgm:t>
        <a:bodyPr/>
        <a:lstStyle/>
        <a:p>
          <a:pPr algn="just">
            <a:buFont typeface="Arial" panose="020B0604020202020204" pitchFamily="34" charset="0"/>
            <a:buChar char="•"/>
          </a:pPr>
          <a:r>
            <a:rPr lang="en-US" sz="2100" dirty="0">
              <a:latin typeface="Times New Roman" panose="02020603050405020304" pitchFamily="18" charset="0"/>
              <a:ea typeface="ADLaM Display" panose="02010000000000000000" pitchFamily="2" charset="0"/>
              <a:cs typeface="Times New Roman" panose="02020603050405020304" pitchFamily="18" charset="0"/>
            </a:rPr>
            <a:t>Drones are formally known as unmanned aerial vehicles (UAV), which are essentially flying robots.</a:t>
          </a:r>
        </a:p>
      </dgm:t>
    </dgm:pt>
    <dgm:pt modelId="{8F619161-FE64-40E0-8E70-4E924602C5FB}" type="parTrans" cxnId="{7F0FBD1B-6976-40D3-96DE-2C5CA2C58DB6}">
      <dgm:prSet/>
      <dgm:spPr/>
      <dgm:t>
        <a:bodyPr/>
        <a:lstStyle/>
        <a:p>
          <a:endParaRPr lang="en-US"/>
        </a:p>
      </dgm:t>
    </dgm:pt>
    <dgm:pt modelId="{DC5F329B-C6E8-4134-89B1-E0D2058A6B42}" type="sibTrans" cxnId="{7F0FBD1B-6976-40D3-96DE-2C5CA2C58DB6}">
      <dgm:prSet/>
      <dgm:spPr/>
      <dgm:t>
        <a:bodyPr/>
        <a:lstStyle/>
        <a:p>
          <a:endParaRPr lang="en-US"/>
        </a:p>
      </dgm:t>
    </dgm:pt>
    <dgm:pt modelId="{FB530B96-6428-41D4-AA66-A5D19D66A3C4}">
      <dgm:prSet phldrT="[Text]" custT="1"/>
      <dgm:spPr/>
      <dgm:t>
        <a:bodyPr/>
        <a:lstStyle/>
        <a:p>
          <a:pPr algn="just">
            <a:buFont typeface="Arial" panose="020B0604020202020204" pitchFamily="34" charset="0"/>
            <a:buChar char="•"/>
          </a:pPr>
          <a:r>
            <a:rPr lang="en-US" sz="2100" dirty="0">
              <a:latin typeface="Times New Roman" panose="02020603050405020304" pitchFamily="18" charset="0"/>
              <a:cs typeface="Times New Roman" panose="02020603050405020304" pitchFamily="18" charset="0"/>
            </a:rPr>
            <a:t>They can be controlled by a pilot from the ground or can be autonomous.</a:t>
          </a:r>
        </a:p>
      </dgm:t>
    </dgm:pt>
    <dgm:pt modelId="{045AA509-C2CC-48B2-A66C-7996AEFA989B}" type="parTrans" cxnId="{8BFF4160-6F3F-465B-88B1-BF39332191EC}">
      <dgm:prSet/>
      <dgm:spPr/>
      <dgm:t>
        <a:bodyPr/>
        <a:lstStyle/>
        <a:p>
          <a:endParaRPr lang="en-US"/>
        </a:p>
      </dgm:t>
    </dgm:pt>
    <dgm:pt modelId="{1A7F399E-9FC0-46B9-84B0-EDA0F9C1FEDE}" type="sibTrans" cxnId="{8BFF4160-6F3F-465B-88B1-BF39332191EC}">
      <dgm:prSet/>
      <dgm:spPr/>
      <dgm:t>
        <a:bodyPr/>
        <a:lstStyle/>
        <a:p>
          <a:endParaRPr lang="en-US"/>
        </a:p>
      </dgm:t>
    </dgm:pt>
    <dgm:pt modelId="{5F55770E-CB0C-4435-B875-9983E84CF14C}">
      <dgm:prSet phldrT="[Text]" custT="1"/>
      <dgm:spPr/>
      <dgm:t>
        <a:bodyPr/>
        <a:lstStyle/>
        <a:p>
          <a:pPr algn="just">
            <a:buFont typeface="Arial" panose="020B0604020202020204" pitchFamily="34" charset="0"/>
            <a:buChar char="•"/>
          </a:pPr>
          <a:r>
            <a:rPr lang="en-US" sz="2100" dirty="0">
              <a:latin typeface="Times New Roman" panose="02020603050405020304" pitchFamily="18" charset="0"/>
              <a:cs typeface="Times New Roman" panose="02020603050405020304" pitchFamily="18" charset="0"/>
            </a:rPr>
            <a:t>Drones used for agricultural purposes are called agriculture drones.</a:t>
          </a:r>
        </a:p>
      </dgm:t>
    </dgm:pt>
    <dgm:pt modelId="{BE8DD3FB-EB5C-43EB-BAE2-10F1D3ACFCDF}" type="parTrans" cxnId="{FDEDC0D5-FE49-4866-83C5-B7173F12DF42}">
      <dgm:prSet/>
      <dgm:spPr/>
      <dgm:t>
        <a:bodyPr/>
        <a:lstStyle/>
        <a:p>
          <a:endParaRPr lang="en-US"/>
        </a:p>
      </dgm:t>
    </dgm:pt>
    <dgm:pt modelId="{0035CE58-66D3-42A2-A22B-353018B939B2}" type="sibTrans" cxnId="{FDEDC0D5-FE49-4866-83C5-B7173F12DF42}">
      <dgm:prSet/>
      <dgm:spPr/>
      <dgm:t>
        <a:bodyPr/>
        <a:lstStyle/>
        <a:p>
          <a:endParaRPr lang="en-US"/>
        </a:p>
      </dgm:t>
    </dgm:pt>
    <dgm:pt modelId="{20AB1964-CBFA-4E16-81F9-333AC966B57E}">
      <dgm:prSet phldrT="[Text]" custT="1"/>
      <dgm:spPr/>
      <dgm:t>
        <a:bodyPr/>
        <a:lstStyle/>
        <a:p>
          <a:pPr algn="just">
            <a:buFont typeface="Arial" panose="020B0604020202020204" pitchFamily="34" charset="0"/>
            <a:buChar char="•"/>
          </a:pPr>
          <a:r>
            <a:rPr lang="en-US" sz="2100" dirty="0">
              <a:latin typeface="Times New Roman" panose="02020603050405020304" pitchFamily="18" charset="0"/>
              <a:cs typeface="Times New Roman" panose="02020603050405020304" pitchFamily="18" charset="0"/>
            </a:rPr>
            <a:t>Currently, drones are also used for crop protection, surveillance, traffic monitoring, and weather monitoring.</a:t>
          </a:r>
        </a:p>
      </dgm:t>
    </dgm:pt>
    <dgm:pt modelId="{94582CF8-9C71-4A74-94F0-4C439187E949}" type="parTrans" cxnId="{B63273C2-7A36-44AE-825A-39FF5886387A}">
      <dgm:prSet/>
      <dgm:spPr/>
      <dgm:t>
        <a:bodyPr/>
        <a:lstStyle/>
        <a:p>
          <a:endParaRPr lang="en-US"/>
        </a:p>
      </dgm:t>
    </dgm:pt>
    <dgm:pt modelId="{0FEC1FAE-D242-4565-95E9-71ED32EBB99F}" type="sibTrans" cxnId="{B63273C2-7A36-44AE-825A-39FF5886387A}">
      <dgm:prSet/>
      <dgm:spPr/>
      <dgm:t>
        <a:bodyPr/>
        <a:lstStyle/>
        <a:p>
          <a:endParaRPr lang="en-US"/>
        </a:p>
      </dgm:t>
    </dgm:pt>
    <dgm:pt modelId="{92ED7392-2FA7-43F2-982A-E025C3A57E28}" type="pres">
      <dgm:prSet presAssocID="{07A4D702-0396-42B2-8A73-CC573514F4F1}" presName="linear" presStyleCnt="0">
        <dgm:presLayoutVars>
          <dgm:dir/>
          <dgm:animLvl val="lvl"/>
          <dgm:resizeHandles val="exact"/>
        </dgm:presLayoutVars>
      </dgm:prSet>
      <dgm:spPr/>
    </dgm:pt>
    <dgm:pt modelId="{8B99C05E-7F9D-4FCD-A0DD-4DFF068CF56D}" type="pres">
      <dgm:prSet presAssocID="{F4243390-BBE1-4D2D-BBF8-D8C08491B061}" presName="parentLin" presStyleCnt="0"/>
      <dgm:spPr/>
    </dgm:pt>
    <dgm:pt modelId="{D21EEA4C-8341-4A1A-8E78-E3A7B4D91186}" type="pres">
      <dgm:prSet presAssocID="{F4243390-BBE1-4D2D-BBF8-D8C08491B061}" presName="parentLeftMargin" presStyleLbl="node1" presStyleIdx="0" presStyleCnt="4"/>
      <dgm:spPr/>
    </dgm:pt>
    <dgm:pt modelId="{D2F89D55-7F8B-4E9E-A1D1-5F702B4BB8E6}" type="pres">
      <dgm:prSet presAssocID="{F4243390-BBE1-4D2D-BBF8-D8C08491B061}" presName="parentText" presStyleLbl="node1" presStyleIdx="0" presStyleCnt="4" custScaleX="123894">
        <dgm:presLayoutVars>
          <dgm:chMax val="0"/>
          <dgm:bulletEnabled val="1"/>
        </dgm:presLayoutVars>
      </dgm:prSet>
      <dgm:spPr/>
    </dgm:pt>
    <dgm:pt modelId="{2662A8B2-9DE5-47A8-A8AE-703AB9D4B011}" type="pres">
      <dgm:prSet presAssocID="{F4243390-BBE1-4D2D-BBF8-D8C08491B061}" presName="negativeSpace" presStyleCnt="0"/>
      <dgm:spPr/>
    </dgm:pt>
    <dgm:pt modelId="{3CAFE64F-F068-4D74-BB15-851C1DF91873}" type="pres">
      <dgm:prSet presAssocID="{F4243390-BBE1-4D2D-BBF8-D8C08491B061}" presName="childText" presStyleLbl="conFgAcc1" presStyleIdx="0" presStyleCnt="4">
        <dgm:presLayoutVars>
          <dgm:bulletEnabled val="1"/>
        </dgm:presLayoutVars>
      </dgm:prSet>
      <dgm:spPr/>
    </dgm:pt>
    <dgm:pt modelId="{69D9A28A-4F93-4D80-8DD6-6BE144B57D4F}" type="pres">
      <dgm:prSet presAssocID="{DC5F329B-C6E8-4134-89B1-E0D2058A6B42}" presName="spaceBetweenRectangles" presStyleCnt="0"/>
      <dgm:spPr/>
    </dgm:pt>
    <dgm:pt modelId="{ABAF22F8-210A-4543-97BF-F4E5ACE30BD6}" type="pres">
      <dgm:prSet presAssocID="{FB530B96-6428-41D4-AA66-A5D19D66A3C4}" presName="parentLin" presStyleCnt="0"/>
      <dgm:spPr/>
    </dgm:pt>
    <dgm:pt modelId="{1732196D-D56F-4B5C-AA6C-0EB3A3C53DC3}" type="pres">
      <dgm:prSet presAssocID="{FB530B96-6428-41D4-AA66-A5D19D66A3C4}" presName="parentLeftMargin" presStyleLbl="node1" presStyleIdx="0" presStyleCnt="4"/>
      <dgm:spPr/>
    </dgm:pt>
    <dgm:pt modelId="{61544235-71DF-4CC6-83E8-39CB239DDD05}" type="pres">
      <dgm:prSet presAssocID="{FB530B96-6428-41D4-AA66-A5D19D66A3C4}" presName="parentText" presStyleLbl="node1" presStyleIdx="1" presStyleCnt="4" custScaleX="123894">
        <dgm:presLayoutVars>
          <dgm:chMax val="0"/>
          <dgm:bulletEnabled val="1"/>
        </dgm:presLayoutVars>
      </dgm:prSet>
      <dgm:spPr/>
    </dgm:pt>
    <dgm:pt modelId="{DAA54903-B8D9-4863-BC61-CCCD3140D6E3}" type="pres">
      <dgm:prSet presAssocID="{FB530B96-6428-41D4-AA66-A5D19D66A3C4}" presName="negativeSpace" presStyleCnt="0"/>
      <dgm:spPr/>
    </dgm:pt>
    <dgm:pt modelId="{0B6B3C7D-FA15-4AA7-AC95-B06CD5D4F1D0}" type="pres">
      <dgm:prSet presAssocID="{FB530B96-6428-41D4-AA66-A5D19D66A3C4}" presName="childText" presStyleLbl="conFgAcc1" presStyleIdx="1" presStyleCnt="4">
        <dgm:presLayoutVars>
          <dgm:bulletEnabled val="1"/>
        </dgm:presLayoutVars>
      </dgm:prSet>
      <dgm:spPr/>
    </dgm:pt>
    <dgm:pt modelId="{56368480-CB38-42CD-89CE-8A4A35F6FF06}" type="pres">
      <dgm:prSet presAssocID="{1A7F399E-9FC0-46B9-84B0-EDA0F9C1FEDE}" presName="spaceBetweenRectangles" presStyleCnt="0"/>
      <dgm:spPr/>
    </dgm:pt>
    <dgm:pt modelId="{99AC5049-C1CE-4F46-B296-E62999BF6436}" type="pres">
      <dgm:prSet presAssocID="{5F55770E-CB0C-4435-B875-9983E84CF14C}" presName="parentLin" presStyleCnt="0"/>
      <dgm:spPr/>
    </dgm:pt>
    <dgm:pt modelId="{AA0B1F5A-278F-47DC-8820-9F7C23D15840}" type="pres">
      <dgm:prSet presAssocID="{5F55770E-CB0C-4435-B875-9983E84CF14C}" presName="parentLeftMargin" presStyleLbl="node1" presStyleIdx="1" presStyleCnt="4"/>
      <dgm:spPr/>
    </dgm:pt>
    <dgm:pt modelId="{D7826A31-E07B-49F9-978D-BC7298D57803}" type="pres">
      <dgm:prSet presAssocID="{5F55770E-CB0C-4435-B875-9983E84CF14C}" presName="parentText" presStyleLbl="node1" presStyleIdx="2" presStyleCnt="4" custScaleX="123894">
        <dgm:presLayoutVars>
          <dgm:chMax val="0"/>
          <dgm:bulletEnabled val="1"/>
        </dgm:presLayoutVars>
      </dgm:prSet>
      <dgm:spPr/>
    </dgm:pt>
    <dgm:pt modelId="{92288A05-29B6-4FBA-B482-4A16DBB8AB20}" type="pres">
      <dgm:prSet presAssocID="{5F55770E-CB0C-4435-B875-9983E84CF14C}" presName="negativeSpace" presStyleCnt="0"/>
      <dgm:spPr/>
    </dgm:pt>
    <dgm:pt modelId="{02B2B22A-1310-4449-9026-E4860E9B1153}" type="pres">
      <dgm:prSet presAssocID="{5F55770E-CB0C-4435-B875-9983E84CF14C}" presName="childText" presStyleLbl="conFgAcc1" presStyleIdx="2" presStyleCnt="4">
        <dgm:presLayoutVars>
          <dgm:bulletEnabled val="1"/>
        </dgm:presLayoutVars>
      </dgm:prSet>
      <dgm:spPr/>
    </dgm:pt>
    <dgm:pt modelId="{ACE7F7CB-4563-495F-B95D-BDAFADD5BB17}" type="pres">
      <dgm:prSet presAssocID="{0035CE58-66D3-42A2-A22B-353018B939B2}" presName="spaceBetweenRectangles" presStyleCnt="0"/>
      <dgm:spPr/>
    </dgm:pt>
    <dgm:pt modelId="{28FFC7AC-6C2B-43A4-9481-5A578873CD2B}" type="pres">
      <dgm:prSet presAssocID="{20AB1964-CBFA-4E16-81F9-333AC966B57E}" presName="parentLin" presStyleCnt="0"/>
      <dgm:spPr/>
    </dgm:pt>
    <dgm:pt modelId="{D8B44DBC-425B-40EC-B366-C2629961A28A}" type="pres">
      <dgm:prSet presAssocID="{20AB1964-CBFA-4E16-81F9-333AC966B57E}" presName="parentLeftMargin" presStyleLbl="node1" presStyleIdx="2" presStyleCnt="4"/>
      <dgm:spPr/>
    </dgm:pt>
    <dgm:pt modelId="{375ED4C6-4BB0-4D52-838B-10A195D37F7B}" type="pres">
      <dgm:prSet presAssocID="{20AB1964-CBFA-4E16-81F9-333AC966B57E}" presName="parentText" presStyleLbl="node1" presStyleIdx="3" presStyleCnt="4" custScaleX="123894">
        <dgm:presLayoutVars>
          <dgm:chMax val="0"/>
          <dgm:bulletEnabled val="1"/>
        </dgm:presLayoutVars>
      </dgm:prSet>
      <dgm:spPr/>
    </dgm:pt>
    <dgm:pt modelId="{AEACC582-CCF2-4537-A1F7-D9466F6A9785}" type="pres">
      <dgm:prSet presAssocID="{20AB1964-CBFA-4E16-81F9-333AC966B57E}" presName="negativeSpace" presStyleCnt="0"/>
      <dgm:spPr/>
    </dgm:pt>
    <dgm:pt modelId="{9937FA3A-D19E-4663-B77B-8BA1E85C55A5}" type="pres">
      <dgm:prSet presAssocID="{20AB1964-CBFA-4E16-81F9-333AC966B57E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102C8D09-F2A1-4D2C-ACC6-09FC1C6C81C6}" type="presOf" srcId="{F4243390-BBE1-4D2D-BBF8-D8C08491B061}" destId="{D2F89D55-7F8B-4E9E-A1D1-5F702B4BB8E6}" srcOrd="1" destOrd="0" presId="urn:microsoft.com/office/officeart/2005/8/layout/list1"/>
    <dgm:cxn modelId="{7F0FBD1B-6976-40D3-96DE-2C5CA2C58DB6}" srcId="{07A4D702-0396-42B2-8A73-CC573514F4F1}" destId="{F4243390-BBE1-4D2D-BBF8-D8C08491B061}" srcOrd="0" destOrd="0" parTransId="{8F619161-FE64-40E0-8E70-4E924602C5FB}" sibTransId="{DC5F329B-C6E8-4134-89B1-E0D2058A6B42}"/>
    <dgm:cxn modelId="{F308C332-1AD8-4F73-812F-1AD8996E346A}" type="presOf" srcId="{5F55770E-CB0C-4435-B875-9983E84CF14C}" destId="{AA0B1F5A-278F-47DC-8820-9F7C23D15840}" srcOrd="0" destOrd="0" presId="urn:microsoft.com/office/officeart/2005/8/layout/list1"/>
    <dgm:cxn modelId="{8BFF4160-6F3F-465B-88B1-BF39332191EC}" srcId="{07A4D702-0396-42B2-8A73-CC573514F4F1}" destId="{FB530B96-6428-41D4-AA66-A5D19D66A3C4}" srcOrd="1" destOrd="0" parTransId="{045AA509-C2CC-48B2-A66C-7996AEFA989B}" sibTransId="{1A7F399E-9FC0-46B9-84B0-EDA0F9C1FEDE}"/>
    <dgm:cxn modelId="{A861B747-0084-4A7A-A3E4-D70A3307DF47}" type="presOf" srcId="{F4243390-BBE1-4D2D-BBF8-D8C08491B061}" destId="{D21EEA4C-8341-4A1A-8E78-E3A7B4D91186}" srcOrd="0" destOrd="0" presId="urn:microsoft.com/office/officeart/2005/8/layout/list1"/>
    <dgm:cxn modelId="{8C92FA73-2B69-4344-B576-D31C21184708}" type="presOf" srcId="{20AB1964-CBFA-4E16-81F9-333AC966B57E}" destId="{D8B44DBC-425B-40EC-B366-C2629961A28A}" srcOrd="0" destOrd="0" presId="urn:microsoft.com/office/officeart/2005/8/layout/list1"/>
    <dgm:cxn modelId="{0596C555-13A0-4B77-927B-4405F9E09019}" type="presOf" srcId="{FB530B96-6428-41D4-AA66-A5D19D66A3C4}" destId="{1732196D-D56F-4B5C-AA6C-0EB3A3C53DC3}" srcOrd="0" destOrd="0" presId="urn:microsoft.com/office/officeart/2005/8/layout/list1"/>
    <dgm:cxn modelId="{FBC1A385-C2CA-42CE-B852-765963F3F103}" type="presOf" srcId="{07A4D702-0396-42B2-8A73-CC573514F4F1}" destId="{92ED7392-2FA7-43F2-982A-E025C3A57E28}" srcOrd="0" destOrd="0" presId="urn:microsoft.com/office/officeart/2005/8/layout/list1"/>
    <dgm:cxn modelId="{B63273C2-7A36-44AE-825A-39FF5886387A}" srcId="{07A4D702-0396-42B2-8A73-CC573514F4F1}" destId="{20AB1964-CBFA-4E16-81F9-333AC966B57E}" srcOrd="3" destOrd="0" parTransId="{94582CF8-9C71-4A74-94F0-4C439187E949}" sibTransId="{0FEC1FAE-D242-4565-95E9-71ED32EBB99F}"/>
    <dgm:cxn modelId="{FDEDC0D5-FE49-4866-83C5-B7173F12DF42}" srcId="{07A4D702-0396-42B2-8A73-CC573514F4F1}" destId="{5F55770E-CB0C-4435-B875-9983E84CF14C}" srcOrd="2" destOrd="0" parTransId="{BE8DD3FB-EB5C-43EB-BAE2-10F1D3ACFCDF}" sibTransId="{0035CE58-66D3-42A2-A22B-353018B939B2}"/>
    <dgm:cxn modelId="{05E1BCE3-F5D8-4E83-982C-BBE56F7F51B3}" type="presOf" srcId="{20AB1964-CBFA-4E16-81F9-333AC966B57E}" destId="{375ED4C6-4BB0-4D52-838B-10A195D37F7B}" srcOrd="1" destOrd="0" presId="urn:microsoft.com/office/officeart/2005/8/layout/list1"/>
    <dgm:cxn modelId="{070E33FE-1B7A-4EF2-A676-43590E47A896}" type="presOf" srcId="{5F55770E-CB0C-4435-B875-9983E84CF14C}" destId="{D7826A31-E07B-49F9-978D-BC7298D57803}" srcOrd="1" destOrd="0" presId="urn:microsoft.com/office/officeart/2005/8/layout/list1"/>
    <dgm:cxn modelId="{7C88F7FF-E985-45CD-8025-A373746B08E0}" type="presOf" srcId="{FB530B96-6428-41D4-AA66-A5D19D66A3C4}" destId="{61544235-71DF-4CC6-83E8-39CB239DDD05}" srcOrd="1" destOrd="0" presId="urn:microsoft.com/office/officeart/2005/8/layout/list1"/>
    <dgm:cxn modelId="{CE88E55E-9555-4F62-9865-116994118F70}" type="presParOf" srcId="{92ED7392-2FA7-43F2-982A-E025C3A57E28}" destId="{8B99C05E-7F9D-4FCD-A0DD-4DFF068CF56D}" srcOrd="0" destOrd="0" presId="urn:microsoft.com/office/officeart/2005/8/layout/list1"/>
    <dgm:cxn modelId="{EA0CB50B-DC72-4AA7-B707-C72B3954F374}" type="presParOf" srcId="{8B99C05E-7F9D-4FCD-A0DD-4DFF068CF56D}" destId="{D21EEA4C-8341-4A1A-8E78-E3A7B4D91186}" srcOrd="0" destOrd="0" presId="urn:microsoft.com/office/officeart/2005/8/layout/list1"/>
    <dgm:cxn modelId="{1B473CCA-F7AD-49E1-A2B7-8848B1DA168A}" type="presParOf" srcId="{8B99C05E-7F9D-4FCD-A0DD-4DFF068CF56D}" destId="{D2F89D55-7F8B-4E9E-A1D1-5F702B4BB8E6}" srcOrd="1" destOrd="0" presId="urn:microsoft.com/office/officeart/2005/8/layout/list1"/>
    <dgm:cxn modelId="{3A1E1F5A-E440-4850-B4BC-6836CAAA1565}" type="presParOf" srcId="{92ED7392-2FA7-43F2-982A-E025C3A57E28}" destId="{2662A8B2-9DE5-47A8-A8AE-703AB9D4B011}" srcOrd="1" destOrd="0" presId="urn:microsoft.com/office/officeart/2005/8/layout/list1"/>
    <dgm:cxn modelId="{1803E10B-28A3-4BAD-B60C-1324463CFB1F}" type="presParOf" srcId="{92ED7392-2FA7-43F2-982A-E025C3A57E28}" destId="{3CAFE64F-F068-4D74-BB15-851C1DF91873}" srcOrd="2" destOrd="0" presId="urn:microsoft.com/office/officeart/2005/8/layout/list1"/>
    <dgm:cxn modelId="{C4909ECA-60F7-49A1-8F5E-0ACEA1147A5B}" type="presParOf" srcId="{92ED7392-2FA7-43F2-982A-E025C3A57E28}" destId="{69D9A28A-4F93-4D80-8DD6-6BE144B57D4F}" srcOrd="3" destOrd="0" presId="urn:microsoft.com/office/officeart/2005/8/layout/list1"/>
    <dgm:cxn modelId="{9AFEECFB-B3B7-422F-96E3-299FE876667E}" type="presParOf" srcId="{92ED7392-2FA7-43F2-982A-E025C3A57E28}" destId="{ABAF22F8-210A-4543-97BF-F4E5ACE30BD6}" srcOrd="4" destOrd="0" presId="urn:microsoft.com/office/officeart/2005/8/layout/list1"/>
    <dgm:cxn modelId="{30FA6E0C-4C0F-40EA-BA1C-83A5057782F1}" type="presParOf" srcId="{ABAF22F8-210A-4543-97BF-F4E5ACE30BD6}" destId="{1732196D-D56F-4B5C-AA6C-0EB3A3C53DC3}" srcOrd="0" destOrd="0" presId="urn:microsoft.com/office/officeart/2005/8/layout/list1"/>
    <dgm:cxn modelId="{937E1815-A069-45DC-9C72-3F1351F915C0}" type="presParOf" srcId="{ABAF22F8-210A-4543-97BF-F4E5ACE30BD6}" destId="{61544235-71DF-4CC6-83E8-39CB239DDD05}" srcOrd="1" destOrd="0" presId="urn:microsoft.com/office/officeart/2005/8/layout/list1"/>
    <dgm:cxn modelId="{E29617B6-5D47-4F0F-BAB6-1C17CA5F2299}" type="presParOf" srcId="{92ED7392-2FA7-43F2-982A-E025C3A57E28}" destId="{DAA54903-B8D9-4863-BC61-CCCD3140D6E3}" srcOrd="5" destOrd="0" presId="urn:microsoft.com/office/officeart/2005/8/layout/list1"/>
    <dgm:cxn modelId="{C02B433A-F251-4EC4-849A-04F49B329396}" type="presParOf" srcId="{92ED7392-2FA7-43F2-982A-E025C3A57E28}" destId="{0B6B3C7D-FA15-4AA7-AC95-B06CD5D4F1D0}" srcOrd="6" destOrd="0" presId="urn:microsoft.com/office/officeart/2005/8/layout/list1"/>
    <dgm:cxn modelId="{ECA96B24-EE1B-4176-B545-13EB60FDD354}" type="presParOf" srcId="{92ED7392-2FA7-43F2-982A-E025C3A57E28}" destId="{56368480-CB38-42CD-89CE-8A4A35F6FF06}" srcOrd="7" destOrd="0" presId="urn:microsoft.com/office/officeart/2005/8/layout/list1"/>
    <dgm:cxn modelId="{834868BB-2BF6-4551-B8DF-F443D845F681}" type="presParOf" srcId="{92ED7392-2FA7-43F2-982A-E025C3A57E28}" destId="{99AC5049-C1CE-4F46-B296-E62999BF6436}" srcOrd="8" destOrd="0" presId="urn:microsoft.com/office/officeart/2005/8/layout/list1"/>
    <dgm:cxn modelId="{CC6B788F-CA8C-406B-8AC1-1558EB48D034}" type="presParOf" srcId="{99AC5049-C1CE-4F46-B296-E62999BF6436}" destId="{AA0B1F5A-278F-47DC-8820-9F7C23D15840}" srcOrd="0" destOrd="0" presId="urn:microsoft.com/office/officeart/2005/8/layout/list1"/>
    <dgm:cxn modelId="{D2B7B282-C66C-4E52-B5DD-F24BBA8EC934}" type="presParOf" srcId="{99AC5049-C1CE-4F46-B296-E62999BF6436}" destId="{D7826A31-E07B-49F9-978D-BC7298D57803}" srcOrd="1" destOrd="0" presId="urn:microsoft.com/office/officeart/2005/8/layout/list1"/>
    <dgm:cxn modelId="{F81CCB46-EDD4-48E2-8C50-48B46B340DA2}" type="presParOf" srcId="{92ED7392-2FA7-43F2-982A-E025C3A57E28}" destId="{92288A05-29B6-4FBA-B482-4A16DBB8AB20}" srcOrd="9" destOrd="0" presId="urn:microsoft.com/office/officeart/2005/8/layout/list1"/>
    <dgm:cxn modelId="{F7C60F5E-2CDD-4786-A874-9D25D484B0F5}" type="presParOf" srcId="{92ED7392-2FA7-43F2-982A-E025C3A57E28}" destId="{02B2B22A-1310-4449-9026-E4860E9B1153}" srcOrd="10" destOrd="0" presId="urn:microsoft.com/office/officeart/2005/8/layout/list1"/>
    <dgm:cxn modelId="{FB28850E-30A6-49D7-BD6F-CA79E12C7D9C}" type="presParOf" srcId="{92ED7392-2FA7-43F2-982A-E025C3A57E28}" destId="{ACE7F7CB-4563-495F-B95D-BDAFADD5BB17}" srcOrd="11" destOrd="0" presId="urn:microsoft.com/office/officeart/2005/8/layout/list1"/>
    <dgm:cxn modelId="{A5198001-AEC2-4E2F-A287-CADE79AF2A94}" type="presParOf" srcId="{92ED7392-2FA7-43F2-982A-E025C3A57E28}" destId="{28FFC7AC-6C2B-43A4-9481-5A578873CD2B}" srcOrd="12" destOrd="0" presId="urn:microsoft.com/office/officeart/2005/8/layout/list1"/>
    <dgm:cxn modelId="{DEB0C935-A3C9-441B-8446-B181CF2E6954}" type="presParOf" srcId="{28FFC7AC-6C2B-43A4-9481-5A578873CD2B}" destId="{D8B44DBC-425B-40EC-B366-C2629961A28A}" srcOrd="0" destOrd="0" presId="urn:microsoft.com/office/officeart/2005/8/layout/list1"/>
    <dgm:cxn modelId="{134399E2-85CD-4A85-A8E6-FAFC4F8DF720}" type="presParOf" srcId="{28FFC7AC-6C2B-43A4-9481-5A578873CD2B}" destId="{375ED4C6-4BB0-4D52-838B-10A195D37F7B}" srcOrd="1" destOrd="0" presId="urn:microsoft.com/office/officeart/2005/8/layout/list1"/>
    <dgm:cxn modelId="{D81E9D86-8D48-47A5-9F33-A0A5D942014B}" type="presParOf" srcId="{92ED7392-2FA7-43F2-982A-E025C3A57E28}" destId="{AEACC582-CCF2-4537-A1F7-D9466F6A9785}" srcOrd="13" destOrd="0" presId="urn:microsoft.com/office/officeart/2005/8/layout/list1"/>
    <dgm:cxn modelId="{FEB5BF1C-DC68-43EF-9056-05B5DF03CECA}" type="presParOf" srcId="{92ED7392-2FA7-43F2-982A-E025C3A57E28}" destId="{9937FA3A-D19E-4663-B77B-8BA1E85C55A5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AFE64F-F068-4D74-BB15-851C1DF91873}">
      <dsp:nvSpPr>
        <dsp:cNvPr id="0" name=""/>
        <dsp:cNvSpPr/>
      </dsp:nvSpPr>
      <dsp:spPr>
        <a:xfrm>
          <a:off x="0" y="456071"/>
          <a:ext cx="5867779" cy="7308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2F89D55-7F8B-4E9E-A1D1-5F702B4BB8E6}">
      <dsp:nvSpPr>
        <dsp:cNvPr id="0" name=""/>
        <dsp:cNvSpPr/>
      </dsp:nvSpPr>
      <dsp:spPr>
        <a:xfrm>
          <a:off x="293388" y="28031"/>
          <a:ext cx="5088878" cy="85608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5252" tIns="0" rIns="155252" bIns="0" numCol="1" spcCol="1270" anchor="ctr" anchorCtr="0">
          <a:noAutofit/>
        </a:bodyPr>
        <a:lstStyle/>
        <a:p>
          <a:pPr marL="0" lvl="0" indent="0" algn="just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100" kern="1200" dirty="0">
              <a:latin typeface="Times New Roman" panose="02020603050405020304" pitchFamily="18" charset="0"/>
              <a:ea typeface="ADLaM Display" panose="02010000000000000000" pitchFamily="2" charset="0"/>
              <a:cs typeface="Times New Roman" panose="02020603050405020304" pitchFamily="18" charset="0"/>
            </a:rPr>
            <a:t>Drones are formally known as unmanned aerial vehicles (UAV), which are essentially flying robots.</a:t>
          </a:r>
        </a:p>
      </dsp:txBody>
      <dsp:txXfrm>
        <a:off x="335178" y="69821"/>
        <a:ext cx="5005298" cy="772500"/>
      </dsp:txXfrm>
    </dsp:sp>
    <dsp:sp modelId="{0B6B3C7D-FA15-4AA7-AC95-B06CD5D4F1D0}">
      <dsp:nvSpPr>
        <dsp:cNvPr id="0" name=""/>
        <dsp:cNvSpPr/>
      </dsp:nvSpPr>
      <dsp:spPr>
        <a:xfrm>
          <a:off x="0" y="1771511"/>
          <a:ext cx="5867779" cy="7308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1544235-71DF-4CC6-83E8-39CB239DDD05}">
      <dsp:nvSpPr>
        <dsp:cNvPr id="0" name=""/>
        <dsp:cNvSpPr/>
      </dsp:nvSpPr>
      <dsp:spPr>
        <a:xfrm>
          <a:off x="293388" y="1343471"/>
          <a:ext cx="5088878" cy="85608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5252" tIns="0" rIns="155252" bIns="0" numCol="1" spcCol="1270" anchor="ctr" anchorCtr="0">
          <a:noAutofit/>
        </a:bodyPr>
        <a:lstStyle/>
        <a:p>
          <a:pPr marL="0" lvl="0" indent="0" algn="just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They can be controlled by a pilot from the ground or can be autonomous.</a:t>
          </a:r>
        </a:p>
      </dsp:txBody>
      <dsp:txXfrm>
        <a:off x="335178" y="1385261"/>
        <a:ext cx="5005298" cy="772500"/>
      </dsp:txXfrm>
    </dsp:sp>
    <dsp:sp modelId="{02B2B22A-1310-4449-9026-E4860E9B1153}">
      <dsp:nvSpPr>
        <dsp:cNvPr id="0" name=""/>
        <dsp:cNvSpPr/>
      </dsp:nvSpPr>
      <dsp:spPr>
        <a:xfrm>
          <a:off x="0" y="3086951"/>
          <a:ext cx="5867779" cy="7308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7826A31-E07B-49F9-978D-BC7298D57803}">
      <dsp:nvSpPr>
        <dsp:cNvPr id="0" name=""/>
        <dsp:cNvSpPr/>
      </dsp:nvSpPr>
      <dsp:spPr>
        <a:xfrm>
          <a:off x="293388" y="2658911"/>
          <a:ext cx="5088878" cy="85608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5252" tIns="0" rIns="155252" bIns="0" numCol="1" spcCol="1270" anchor="ctr" anchorCtr="0">
          <a:noAutofit/>
        </a:bodyPr>
        <a:lstStyle/>
        <a:p>
          <a:pPr marL="0" lvl="0" indent="0" algn="just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Drones used for agricultural purposes are called agriculture drones.</a:t>
          </a:r>
        </a:p>
      </dsp:txBody>
      <dsp:txXfrm>
        <a:off x="335178" y="2700701"/>
        <a:ext cx="5005298" cy="772500"/>
      </dsp:txXfrm>
    </dsp:sp>
    <dsp:sp modelId="{9937FA3A-D19E-4663-B77B-8BA1E85C55A5}">
      <dsp:nvSpPr>
        <dsp:cNvPr id="0" name=""/>
        <dsp:cNvSpPr/>
      </dsp:nvSpPr>
      <dsp:spPr>
        <a:xfrm>
          <a:off x="0" y="4402391"/>
          <a:ext cx="5867779" cy="7308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75ED4C6-4BB0-4D52-838B-10A195D37F7B}">
      <dsp:nvSpPr>
        <dsp:cNvPr id="0" name=""/>
        <dsp:cNvSpPr/>
      </dsp:nvSpPr>
      <dsp:spPr>
        <a:xfrm>
          <a:off x="293388" y="3974351"/>
          <a:ext cx="5088878" cy="85608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5252" tIns="0" rIns="155252" bIns="0" numCol="1" spcCol="1270" anchor="ctr" anchorCtr="0">
          <a:noAutofit/>
        </a:bodyPr>
        <a:lstStyle/>
        <a:p>
          <a:pPr marL="0" lvl="0" indent="0" algn="just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Currently, drones are also used for crop protection, surveillance, traffic monitoring, and weather monitoring.</a:t>
          </a:r>
        </a:p>
      </dsp:txBody>
      <dsp:txXfrm>
        <a:off x="335178" y="4016141"/>
        <a:ext cx="5005298" cy="772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gif>
</file>

<file path=ppt/media/image13.png>
</file>

<file path=ppt/media/image14.png>
</file>

<file path=ppt/media/image15.png>
</file>

<file path=ppt/media/image16.jpe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31364C-CC62-483D-867F-26C9815A7846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F1BD9B-7994-4A32-B142-AC0FFB966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60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1BD9B-7994-4A32-B142-AC0FFB96692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601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1BD9B-7994-4A32-B142-AC0FFB96692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166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1BD9B-7994-4A32-B142-AC0FFB96692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405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1BD9B-7994-4A32-B142-AC0FFB96692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88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09DD0-F600-42BC-8A9E-C39DFD35E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0B591-D9C9-4A02-A277-88DDC5E8A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52D34-3302-4269-AA92-1B841F964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41A54-8FA1-42A0-B95D-6207286F1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34407-F1A1-457C-88B8-1D0AA36AD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443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D6FA-2C18-476F-BD5A-12CCBB97F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3EFFF-0B3D-4B60-A8ED-6B0C7D1554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9867D-E8D9-4DCA-88C4-4518D0A86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E5EAB-5B0A-4CBC-B9F7-BC9FA7E59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349AF-EAE2-4162-9329-442747CD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20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08A2E3-2FF7-40D7-9CC3-194C302C30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31E5F2-1097-49B5-BCF6-FE06285C4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BBA1A-97EE-4108-9B75-7A10D3D2E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802A8-4565-4E82-9BE8-0DAA6AB9B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F259A-BDF2-46A2-9FBB-68A3E4961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9190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2330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524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04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788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308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037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1979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832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E9B8C-95D5-4AEE-8CC1-22FB83477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97363-FF18-4115-BD98-7E2189C7F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68B92-7BA9-486B-AE80-1DA56895F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BE988-9A26-4320-B91B-EAA343269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90795-78CE-46AC-877D-CDF7A7C8D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3965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4676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126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27543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8213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7889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164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912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34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B6A54-EC1C-4447-8DE3-F076D48B6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97829-E4E1-4962-8CEE-54E72BD1E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4C4A1-DF4A-424D-B19A-24E72192D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99AE8-3EA3-4FCE-A166-8F28E8122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69B0C-BA6F-4523-8D0D-9BD29686F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81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1C5CF-ADA8-45FB-BB86-ECD8416C1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9D2A1-65A1-4511-BB3A-F1E6E2151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627CC-5C99-4062-9CCE-286A08629D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EDB375-65C7-4F94-8E57-3E51E7BAB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E3CE6-2CAA-493A-89E8-63C7E4FA9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280BC5-EADF-4906-A12A-DF6D813F3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29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F1603-A2E8-4F5B-9C28-2BC7CD54E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D6993-85BC-4D67-AA03-05408914B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6E25C-82F7-47E5-BE15-6C08C7FB8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DA4D8-EF13-43A9-A3A1-E8E3D4BAE3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B2C89E-C518-4DED-95AB-D402CE2209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7808BE-CB19-478C-A53D-CCB6050F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445804-27C8-4EF6-B619-5064567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0BD802-C984-4BAE-A3F9-44892806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228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C55CC-8BAD-4413-8AA3-B5186E69D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6D4184-B56E-4DF5-BD88-BADAC40EB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52A435-6233-48D6-A1D8-FDAEC9D55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AD282A-C127-463B-A851-2F50B5411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96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A55701-CD08-4CCE-9733-1CB1F0DD5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7736EC-6287-40FE-B6B9-0D62F7734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1879F2-B044-4749-AD1E-3D365EEA9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01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45D8E-73B7-4C3E-BA6B-45E2ACBAA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6DB07-12D7-4B40-833C-923D27933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61C08-2363-454C-8152-9EC06E4931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BB779-910A-4E45-ABD1-F16735AA1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576B8-39A5-4A21-9F20-A49F22E02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D8394-0641-4454-A8BF-F19BC2B87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920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3906C-C4AD-407C-ABB8-331FD8F27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E7C309-B09C-4C21-9B24-C92A63E9BC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0E236B-7798-492E-A313-C24460956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923B5-94CF-4FE9-8B5B-0667131DE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5CFEB-D206-44DC-A757-160AE6B11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BCCBA6-5AF7-408D-8A21-49F6F7A72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2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1DFA3B-7E58-4106-A14A-CD8EC590E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229ED-AF24-43E0-B33F-4A2DB5D94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9EAA0-2DE1-496F-8E2C-8D8134C8BA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4BD10-5E9F-4F76-ABC9-06FBEBD797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B419A-7E0D-48FA-B966-A284B8675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59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1875D-D8E7-4D04-B37C-EC0E66DD48F8}" type="datetimeFigureOut">
              <a:rPr lang="en-US" smtClean="0"/>
              <a:t>14-Jul-24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B7C1BE7-9249-4397-B734-E5BD74873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89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Video 8" title="Floating Numbers And Letters On Top Of A Book">
            <a:hlinkClick r:id="" action="ppaction://media"/>
            <a:extLst>
              <a:ext uri="{FF2B5EF4-FFF2-40B4-BE49-F238E27FC236}">
                <a16:creationId xmlns:a16="http://schemas.microsoft.com/office/drawing/2014/main" id="{AD0BBF9E-97F7-4458-B74F-4C46D16D63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24298" b="19442"/>
          <a:stretch/>
        </p:blipFill>
        <p:spPr>
          <a:xfrm>
            <a:off x="1" y="-439903"/>
            <a:ext cx="12192000" cy="72979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3BEB0D-A937-449F-AD57-0CE997F64DB7}"/>
              </a:ext>
            </a:extLst>
          </p:cNvPr>
          <p:cNvSpPr txBox="1"/>
          <p:nvPr/>
        </p:nvSpPr>
        <p:spPr>
          <a:xfrm>
            <a:off x="2341318" y="2584147"/>
            <a:ext cx="7509363" cy="29084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AMERICAN INTERNATIONAL UNIVERSITY–BANGLADESH (AIUB)</a:t>
            </a: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FACULTY OF SCIENCE &amp; TECHNOLOGY</a:t>
            </a: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DEPARTMENT OF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CSE</a:t>
            </a:r>
            <a:endParaRPr lang="en-US" sz="1800" b="1" dirty="0">
              <a:solidFill>
                <a:srgbClr val="FFFF00"/>
              </a:solidFill>
              <a:effectLst/>
              <a:highlight>
                <a:srgbClr val="000080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S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ummer</a:t>
            </a: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 2023-2024</a:t>
            </a: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800" b="1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Section: C, Group: </a:t>
            </a:r>
          </a:p>
          <a:p>
            <a:endParaRPr lang="en-US" dirty="0">
              <a:highlight>
                <a:srgbClr val="000080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F0BAFE-088C-4F12-98ED-9EEBDD99AA99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1116" y="56044"/>
            <a:ext cx="2689765" cy="261659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37F3E3-48F9-6B99-2FFB-FF12ADD7D031}"/>
              </a:ext>
            </a:extLst>
          </p:cNvPr>
          <p:cNvSpPr txBox="1"/>
          <p:nvPr/>
        </p:nvSpPr>
        <p:spPr>
          <a:xfrm>
            <a:off x="349043" y="5852152"/>
            <a:ext cx="11493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Faysal Ahmmed</a:t>
            </a:r>
            <a:r>
              <a:rPr lang="en-US" sz="1600" dirty="0">
                <a:latin typeface="Arial Rounded MT Bold" panose="020F0704030504030204" pitchFamily="34" charset="0"/>
              </a:rPr>
              <a:t>	                    </a:t>
            </a:r>
            <a:r>
              <a:rPr lang="en-US" sz="1600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Asef Rahman </a:t>
            </a:r>
            <a:r>
              <a:rPr lang="en-US" sz="1600" b="1" dirty="0" err="1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Antik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  </a:t>
            </a:r>
            <a:r>
              <a:rPr lang="en-US" sz="1600" dirty="0"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Md. </a:t>
            </a:r>
            <a:r>
              <a:rPr lang="en-US" b="1" dirty="0" err="1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Mirazul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 Hasan</a:t>
            </a:r>
            <a:r>
              <a:rPr lang="en-US" sz="1600" dirty="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Most. Sayma Khatun</a:t>
            </a:r>
          </a:p>
          <a:p>
            <a:r>
              <a:rPr lang="en-US" sz="1600" dirty="0">
                <a:latin typeface="Arial Rounded MT Bold" panose="020F0704030504030204" pitchFamily="34" charset="0"/>
                <a:ea typeface="Times New Roman" panose="02020603050405020304" pitchFamily="18" charset="0"/>
              </a:rPr>
              <a:t>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22-47069-1</a:t>
            </a:r>
            <a:r>
              <a:rPr lang="en-US" sz="1600" dirty="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             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22-47106-1</a:t>
            </a:r>
            <a:r>
              <a:rPr lang="en-US" sz="1600" dirty="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         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22-46674-1</a:t>
            </a:r>
            <a:r>
              <a:rPr lang="en-US" sz="1600" dirty="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                    </a:t>
            </a:r>
            <a:r>
              <a:rPr lang="en-US" b="1" dirty="0">
                <a:solidFill>
                  <a:srgbClr val="FFFF00"/>
                </a:solidFill>
                <a:highlight>
                  <a:srgbClr val="000080"/>
                </a:highlight>
                <a:latin typeface="Times New Roman" panose="02020603050405020304" pitchFamily="18" charset="0"/>
              </a:rPr>
              <a:t>22-47035-1</a:t>
            </a:r>
            <a:r>
              <a:rPr lang="en-US" sz="1600" dirty="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                            </a:t>
            </a:r>
            <a:endParaRPr lang="en-US" b="1" dirty="0">
              <a:solidFill>
                <a:srgbClr val="FFFF00"/>
              </a:solidFill>
              <a:highlight>
                <a:srgbClr val="000080"/>
              </a:highlight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806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A3F8D74-A31F-48FB-D7F6-F34E70064CD4}"/>
              </a:ext>
            </a:extLst>
          </p:cNvPr>
          <p:cNvGrpSpPr/>
          <p:nvPr/>
        </p:nvGrpSpPr>
        <p:grpSpPr>
          <a:xfrm>
            <a:off x="-284662" y="0"/>
            <a:ext cx="12482920" cy="6858000"/>
            <a:chOff x="-290920" y="0"/>
            <a:chExt cx="1248292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59F97F2-CDF0-F98D-0B75-0736263690C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CC57D92-2846-29C2-521A-4EC98A46E779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390D99-024B-F32A-6B26-A1996E13879B}"/>
                </a:ext>
              </a:extLst>
            </p:cNvPr>
            <p:cNvSpPr txBox="1"/>
            <p:nvPr/>
          </p:nvSpPr>
          <p:spPr>
            <a:xfrm rot="16200000">
              <a:off x="10675332" y="3292790"/>
              <a:ext cx="24708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1. Ask a Question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3138949-E3A5-B8BB-80BD-ACF07AD1E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9302800" y="0"/>
            <a:ext cx="12570850" cy="6858000"/>
            <a:chOff x="-290920" y="0"/>
            <a:chExt cx="1257085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690572" y="3138902"/>
              <a:ext cx="247082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2. Background</a:t>
              </a:r>
            </a:p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Research 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506857" cy="6858000"/>
            <a:chOff x="213096" y="0"/>
            <a:chExt cx="11506857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69967" y="3146497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3. Construct a Hypothesis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847639" y="0"/>
            <a:ext cx="10032692" cy="6858000"/>
            <a:chOff x="491575" y="0"/>
            <a:chExt cx="100326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74281" y="3158834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4. Test with an Experiment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985197" y="0"/>
            <a:ext cx="9647728" cy="6858000"/>
            <a:chOff x="491575" y="0"/>
            <a:chExt cx="964772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89317" y="3158833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5. Procedure Working?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7638543" y="-1"/>
            <a:ext cx="8780263" cy="6858000"/>
            <a:chOff x="718505" y="-1"/>
            <a:chExt cx="8780263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7964366" y="3163951"/>
              <a:ext cx="23609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6.Analyze Data and Draw Conclusions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9395082" y="-1"/>
            <a:ext cx="10020198" cy="6858000"/>
            <a:chOff x="-9337032" y="-1"/>
            <a:chExt cx="10020198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666820" y="3158831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7. Communicate Results</a:t>
              </a: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27E0BC-8C95-DCDC-AF30-A6E561018F88}"/>
              </a:ext>
            </a:extLst>
          </p:cNvPr>
          <p:cNvSpPr txBox="1"/>
          <p:nvPr/>
        </p:nvSpPr>
        <p:spPr>
          <a:xfrm>
            <a:off x="3263882" y="1418253"/>
            <a:ext cx="7678046" cy="44487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just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</a:endParaRPr>
          </a:p>
          <a:p>
            <a:pPr marL="457200" marR="0" algn="just" rtl="0" eaLnBrk="1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914400" algn="l"/>
              </a:tabLst>
            </a:pPr>
            <a:r>
              <a:rPr lang="en-US" sz="280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Aparajita" panose="02020603050405020304" pitchFamily="18" charset="0"/>
              </a:rPr>
              <a:t>Identify current state and challenges in adopting drone-based pesticide systems.</a:t>
            </a:r>
            <a:endParaRPr lang="en-US" sz="2000" dirty="0">
              <a:effectLst/>
            </a:endParaRPr>
          </a:p>
          <a:p>
            <a:pPr marL="740664" marR="0" indent="-283464" algn="just" rtl="0" eaLnBrk="1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914400" algn="l"/>
              </a:tabLst>
            </a:pPr>
            <a:r>
              <a:rPr lang="en-US" sz="2400" dirty="0">
                <a:solidFill>
                  <a:srgbClr val="C00000"/>
                </a:solidFill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Aparajita" panose="02020603050405020304" pitchFamily="18" charset="0"/>
              </a:rPr>
              <a:t>Example Questions:</a:t>
            </a:r>
            <a:endParaRPr lang="en-US" dirty="0">
              <a:solidFill>
                <a:srgbClr val="C00000"/>
              </a:solidFill>
              <a:effectLst/>
            </a:endParaRPr>
          </a:p>
          <a:p>
            <a:pPr marL="125730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1371600" algn="l"/>
              </a:tabLst>
            </a:pPr>
            <a:r>
              <a:rPr lang="en-US" sz="2400" dirty="0">
                <a:solidFill>
                  <a:srgbClr val="000000"/>
                </a:solidFill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Aparajita" panose="02020603050405020304" pitchFamily="18" charset="0"/>
              </a:rPr>
              <a:t>What are the specific economic barriers faced by small and medium-sized farms?</a:t>
            </a:r>
            <a:endParaRPr lang="en-US" dirty="0">
              <a:effectLst/>
            </a:endParaRPr>
          </a:p>
          <a:p>
            <a:pPr marL="1257300" marR="0" indent="-342900" algn="just" rtl="0" eaLnBrk="1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1371600" algn="l"/>
              </a:tabLst>
            </a:pPr>
            <a:r>
              <a:rPr lang="en-US" sz="2400" dirty="0">
                <a:solidFill>
                  <a:srgbClr val="000000"/>
                </a:solidFill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Aparajita" panose="02020603050405020304" pitchFamily="18" charset="0"/>
              </a:rPr>
              <a:t>How do regulatory frameworks impact adoption?</a:t>
            </a:r>
            <a:endParaRPr lang="en-US" dirty="0">
              <a:effectLst/>
            </a:endParaRPr>
          </a:p>
          <a:p>
            <a:pPr marL="1257300" marR="0" indent="-342900" algn="just" rtl="0" eaLnBrk="1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1371600" algn="l"/>
              </a:tabLst>
            </a:pPr>
            <a:r>
              <a:rPr lang="en-US" sz="2400" dirty="0">
                <a:solidFill>
                  <a:srgbClr val="000000"/>
                </a:solidFill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Aparajita" panose="02020603050405020304" pitchFamily="18" charset="0"/>
              </a:rPr>
              <a:t>What training programs are available for farmers?</a:t>
            </a:r>
            <a:endParaRPr lang="en-US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203AEF-B31A-EDF8-9DA4-9B73146337AB}"/>
              </a:ext>
            </a:extLst>
          </p:cNvPr>
          <p:cNvSpPr txBox="1"/>
          <p:nvPr/>
        </p:nvSpPr>
        <p:spPr>
          <a:xfrm>
            <a:off x="3516196" y="6563091"/>
            <a:ext cx="8692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Scientific Method for researching ways to help small and medium-sized farms adopt pesticide systems using a Drone</a:t>
            </a:r>
          </a:p>
          <a:p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A3F8D74-A31F-48FB-D7F6-F34E70064CD4}"/>
              </a:ext>
            </a:extLst>
          </p:cNvPr>
          <p:cNvGrpSpPr/>
          <p:nvPr/>
        </p:nvGrpSpPr>
        <p:grpSpPr>
          <a:xfrm>
            <a:off x="-284662" y="0"/>
            <a:ext cx="12482920" cy="6858000"/>
            <a:chOff x="-290920" y="0"/>
            <a:chExt cx="1248292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59F97F2-CDF0-F98D-0B75-0736263690C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CC57D92-2846-29C2-521A-4EC98A46E779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390D99-024B-F32A-6B26-A1996E13879B}"/>
                </a:ext>
              </a:extLst>
            </p:cNvPr>
            <p:cNvSpPr txBox="1"/>
            <p:nvPr/>
          </p:nvSpPr>
          <p:spPr>
            <a:xfrm rot="16200000">
              <a:off x="10675332" y="3292790"/>
              <a:ext cx="24708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1. Ask a Question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3138949-E3A5-B8BB-80BD-ACF07AD1E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778337" y="0"/>
            <a:ext cx="12570850" cy="6858000"/>
            <a:chOff x="-290920" y="0"/>
            <a:chExt cx="1257085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690572" y="3138902"/>
              <a:ext cx="247082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2. Background</a:t>
              </a:r>
            </a:p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Research 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506857" cy="6858000"/>
            <a:chOff x="213096" y="0"/>
            <a:chExt cx="11506857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69967" y="3146497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3. Construct a Hypothesis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847639" y="0"/>
            <a:ext cx="10032692" cy="6858000"/>
            <a:chOff x="491575" y="0"/>
            <a:chExt cx="100326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74281" y="3158834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4. Test with an Experiment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985197" y="0"/>
            <a:ext cx="9647728" cy="6858000"/>
            <a:chOff x="491575" y="0"/>
            <a:chExt cx="964772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89317" y="3158833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5. Procedure Working?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7638543" y="-1"/>
            <a:ext cx="8780263" cy="6858000"/>
            <a:chOff x="718505" y="-1"/>
            <a:chExt cx="8780263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7964366" y="3163951"/>
              <a:ext cx="23609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6.Analyze Data and Draw Conclusions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9395082" y="-1"/>
            <a:ext cx="10020198" cy="6858000"/>
            <a:chOff x="-9337032" y="-1"/>
            <a:chExt cx="10020198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666820" y="3158831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7. Communicate Results</a:t>
              </a: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77881A9-4754-2856-B56D-8E773908C83C}"/>
              </a:ext>
            </a:extLst>
          </p:cNvPr>
          <p:cNvSpPr txBox="1"/>
          <p:nvPr/>
        </p:nvSpPr>
        <p:spPr>
          <a:xfrm>
            <a:off x="2520501" y="1269754"/>
            <a:ext cx="7746912" cy="4318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SzPts val="1000"/>
              <a:tabLst>
                <a:tab pos="800100" algn="l"/>
              </a:tabLst>
            </a:pPr>
            <a:r>
              <a:rPr lang="en-US" sz="24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 surveys, interviews, and existing data to observe adoption rates, economic conditions, regulatory challenges, and training availability.</a:t>
            </a:r>
            <a:endParaRPr lang="en-US" sz="24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 lvl="1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SzPts val="1000"/>
              <a:tabLst>
                <a:tab pos="800100" algn="l"/>
              </a:tabLst>
            </a:pPr>
            <a:r>
              <a:rPr lang="en-US" sz="2400" kern="0" dirty="0">
                <a:solidFill>
                  <a:srgbClr val="C00000"/>
                </a:solidFill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Research Activities:</a:t>
            </a:r>
            <a:endParaRPr lang="en-US" sz="2400" kern="100" dirty="0">
              <a:solidFill>
                <a:srgbClr val="C00000"/>
              </a:solidFill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085850" lvl="2" indent="-171450" algn="just">
              <a:lnSpc>
                <a:spcPct val="115000"/>
              </a:lnSpc>
              <a:spcAft>
                <a:spcPts val="500"/>
              </a:spcAft>
              <a:buFont typeface="Wingdings" panose="05000000000000000000" pitchFamily="2" charset="2"/>
              <a:buChar char="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Conduct surveys to gather data on the costs associated with adopting drone technology.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085850" lvl="2" indent="-171450" algn="just">
              <a:lnSpc>
                <a:spcPct val="115000"/>
              </a:lnSpc>
              <a:spcAft>
                <a:spcPts val="500"/>
              </a:spcAft>
              <a:buFont typeface="Wingdings" panose="05000000000000000000" pitchFamily="2" charset="2"/>
              <a:buChar char="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Review existing regulations and their implications on the use of UAVs in agriculture.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085850" lvl="2" indent="-171450" algn="just">
              <a:lnSpc>
                <a:spcPct val="115000"/>
              </a:lnSpc>
              <a:spcAft>
                <a:spcPts val="500"/>
              </a:spcAft>
              <a:buFont typeface="Wingdings" panose="05000000000000000000" pitchFamily="2" charset="2"/>
              <a:buChar char="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Interview farmers to understand their experiences and challenges with existing training programs.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2F7AE3-1749-8A47-AE9C-A888A3851424}"/>
              </a:ext>
            </a:extLst>
          </p:cNvPr>
          <p:cNvSpPr txBox="1"/>
          <p:nvPr/>
        </p:nvSpPr>
        <p:spPr>
          <a:xfrm>
            <a:off x="3010213" y="6563378"/>
            <a:ext cx="8692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Scientific Method for researching ways to help small and medium-sized farms adopt pesticide systems using a Drone</a:t>
            </a:r>
          </a:p>
          <a:p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94432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A3F8D74-A31F-48FB-D7F6-F34E70064CD4}"/>
              </a:ext>
            </a:extLst>
          </p:cNvPr>
          <p:cNvGrpSpPr/>
          <p:nvPr/>
        </p:nvGrpSpPr>
        <p:grpSpPr>
          <a:xfrm>
            <a:off x="-284662" y="0"/>
            <a:ext cx="12482920" cy="6858000"/>
            <a:chOff x="-290920" y="0"/>
            <a:chExt cx="1248292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59F97F2-CDF0-F98D-0B75-0736263690C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CC57D92-2846-29C2-521A-4EC98A46E779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390D99-024B-F32A-6B26-A1996E13879B}"/>
                </a:ext>
              </a:extLst>
            </p:cNvPr>
            <p:cNvSpPr txBox="1"/>
            <p:nvPr/>
          </p:nvSpPr>
          <p:spPr>
            <a:xfrm rot="16200000">
              <a:off x="10675332" y="3292790"/>
              <a:ext cx="24708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1. Ask a Question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3138949-E3A5-B8BB-80BD-ACF07AD1E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778337" y="0"/>
            <a:ext cx="12570850" cy="6858000"/>
            <a:chOff x="-290920" y="0"/>
            <a:chExt cx="1257085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690572" y="3138902"/>
              <a:ext cx="247082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2. Background</a:t>
              </a:r>
            </a:p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Research 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259910" y="-2"/>
            <a:ext cx="11506857" cy="6858000"/>
            <a:chOff x="213096" y="0"/>
            <a:chExt cx="11506857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69967" y="3146497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3. Construct a Hypothesis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847639" y="0"/>
            <a:ext cx="10032692" cy="6858000"/>
            <a:chOff x="491575" y="0"/>
            <a:chExt cx="100326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74281" y="3158834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4. Test with an Experiment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985197" y="0"/>
            <a:ext cx="9647728" cy="6858000"/>
            <a:chOff x="491575" y="0"/>
            <a:chExt cx="964772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89317" y="3158833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5. Procedure Working?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7638543" y="-1"/>
            <a:ext cx="8780263" cy="6858000"/>
            <a:chOff x="718505" y="-1"/>
            <a:chExt cx="8780263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7964366" y="3163951"/>
              <a:ext cx="23609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6.Analyze Data and Draw Conclusions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9395082" y="-1"/>
            <a:ext cx="10020198" cy="6858000"/>
            <a:chOff x="-9337032" y="-1"/>
            <a:chExt cx="10020198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666820" y="3158831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7. Communicate Results</a:t>
              </a: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53662E4-0FB3-5DEB-85CB-1C86C614CBE4}"/>
              </a:ext>
            </a:extLst>
          </p:cNvPr>
          <p:cNvSpPr txBox="1"/>
          <p:nvPr/>
        </p:nvSpPr>
        <p:spPr>
          <a:xfrm>
            <a:off x="2448569" y="1599491"/>
            <a:ext cx="7246699" cy="3826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 algn="just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SzPts val="1000"/>
              <a:tabLst>
                <a:tab pos="800100" algn="l"/>
              </a:tabLst>
            </a:pPr>
            <a:r>
              <a:rPr lang="en-US" sz="2800" kern="0" dirty="0">
                <a:solidFill>
                  <a:srgbClr val="C00000"/>
                </a:solidFill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Hypotheses:</a:t>
            </a:r>
            <a:endParaRPr lang="en-US" sz="2800" kern="100" dirty="0">
              <a:solidFill>
                <a:srgbClr val="C00000"/>
              </a:solidFill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Small and medium-sized farms will adopt drone technology at higher rates if provided with financial incentives.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Simplifying regulatory frameworks will increase the adoption of drone-based pesticide systems.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Comprehensive training programs will enhance farmers' ability to use drone technology effectively.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8E4B61-982E-7884-0AF5-48EF0F759D40}"/>
              </a:ext>
            </a:extLst>
          </p:cNvPr>
          <p:cNvSpPr txBox="1"/>
          <p:nvPr/>
        </p:nvSpPr>
        <p:spPr>
          <a:xfrm>
            <a:off x="2487236" y="6563791"/>
            <a:ext cx="8692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Scientific Method for researching ways to help small and medium-sized farms adopt pesticide systems using a Drone</a:t>
            </a:r>
          </a:p>
          <a:p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0242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A3F8D74-A31F-48FB-D7F6-F34E70064CD4}"/>
              </a:ext>
            </a:extLst>
          </p:cNvPr>
          <p:cNvGrpSpPr/>
          <p:nvPr/>
        </p:nvGrpSpPr>
        <p:grpSpPr>
          <a:xfrm>
            <a:off x="-284662" y="0"/>
            <a:ext cx="12482920" cy="6858000"/>
            <a:chOff x="-290920" y="0"/>
            <a:chExt cx="1248292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59F97F2-CDF0-F98D-0B75-0736263690C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CC57D92-2846-29C2-521A-4EC98A46E779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390D99-024B-F32A-6B26-A1996E13879B}"/>
                </a:ext>
              </a:extLst>
            </p:cNvPr>
            <p:cNvSpPr txBox="1"/>
            <p:nvPr/>
          </p:nvSpPr>
          <p:spPr>
            <a:xfrm rot="16200000">
              <a:off x="10675332" y="3292790"/>
              <a:ext cx="24708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1. Ask a Question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3138949-E3A5-B8BB-80BD-ACF07AD1E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778337" y="0"/>
            <a:ext cx="12570850" cy="6858000"/>
            <a:chOff x="-290920" y="0"/>
            <a:chExt cx="1257085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690572" y="3138902"/>
              <a:ext cx="247082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2. Background</a:t>
              </a:r>
            </a:p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Research 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259910" y="-2"/>
            <a:ext cx="11506857" cy="6858000"/>
            <a:chOff x="213096" y="0"/>
            <a:chExt cx="11506857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69967" y="3146497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3. Construct a Hypothesis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677225" y="0"/>
            <a:ext cx="10032692" cy="6858000"/>
            <a:chOff x="491575" y="0"/>
            <a:chExt cx="100326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74281" y="3158834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4. Test with an Experiment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985197" y="0"/>
            <a:ext cx="9647728" cy="6858000"/>
            <a:chOff x="491575" y="0"/>
            <a:chExt cx="964772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89317" y="3158833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5. Procedure Working?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7638543" y="-1"/>
            <a:ext cx="8780263" cy="6858000"/>
            <a:chOff x="718505" y="-1"/>
            <a:chExt cx="8780263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7964366" y="3163951"/>
              <a:ext cx="23609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6.Analyze Data and Draw Conclusions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9395082" y="-1"/>
            <a:ext cx="10020198" cy="6858000"/>
            <a:chOff x="-9337032" y="-1"/>
            <a:chExt cx="10020198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666820" y="3158831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7. Communicate Results</a:t>
              </a: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FD9859A-13CF-D12E-7B10-5B58E48B3393}"/>
              </a:ext>
            </a:extLst>
          </p:cNvPr>
          <p:cNvSpPr txBox="1"/>
          <p:nvPr/>
        </p:nvSpPr>
        <p:spPr>
          <a:xfrm>
            <a:off x="2112363" y="1650886"/>
            <a:ext cx="7106089" cy="425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SzPts val="1000"/>
              <a:tabLst>
                <a:tab pos="800100" algn="l"/>
              </a:tabLst>
            </a:pPr>
            <a:r>
              <a:rPr lang="en-US" sz="2800" kern="0" dirty="0">
                <a:solidFill>
                  <a:srgbClr val="C00000"/>
                </a:solidFill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Experiment Steps:</a:t>
            </a:r>
            <a:endParaRPr lang="en-US" sz="2800" kern="100" dirty="0">
              <a:solidFill>
                <a:srgbClr val="C00000"/>
              </a:solidFill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Provide financial incentives to a sample group of farms and compare adoption rates with a control group.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Simplify regulatory requirements for another sample group and measure the impact on adoption rates.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Conduct training workshops and assess the improvement in farmers' knowledge and confidence in using drone technology.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3BCFF0-7F1F-0BF1-6AD0-50722CBA46D9}"/>
              </a:ext>
            </a:extLst>
          </p:cNvPr>
          <p:cNvSpPr txBox="1"/>
          <p:nvPr/>
        </p:nvSpPr>
        <p:spPr>
          <a:xfrm>
            <a:off x="1946476" y="6547851"/>
            <a:ext cx="8692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Scientific Method for researching ways to help small and medium-sized farms adopt pesticide systems using a Drone</a:t>
            </a:r>
          </a:p>
          <a:p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3181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A3F8D74-A31F-48FB-D7F6-F34E70064CD4}"/>
              </a:ext>
            </a:extLst>
          </p:cNvPr>
          <p:cNvGrpSpPr/>
          <p:nvPr/>
        </p:nvGrpSpPr>
        <p:grpSpPr>
          <a:xfrm>
            <a:off x="-284662" y="0"/>
            <a:ext cx="12482920" cy="6858000"/>
            <a:chOff x="-290920" y="0"/>
            <a:chExt cx="1248292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59F97F2-CDF0-F98D-0B75-0736263690C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CC57D92-2846-29C2-521A-4EC98A46E779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390D99-024B-F32A-6B26-A1996E13879B}"/>
                </a:ext>
              </a:extLst>
            </p:cNvPr>
            <p:cNvSpPr txBox="1"/>
            <p:nvPr/>
          </p:nvSpPr>
          <p:spPr>
            <a:xfrm rot="16200000">
              <a:off x="10675332" y="3292790"/>
              <a:ext cx="24708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1. Ask a Question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3138949-E3A5-B8BB-80BD-ACF07AD1E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778337" y="0"/>
            <a:ext cx="12570850" cy="6858000"/>
            <a:chOff x="-290920" y="0"/>
            <a:chExt cx="1257085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690572" y="3138902"/>
              <a:ext cx="247082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2. Background</a:t>
              </a:r>
            </a:p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Research 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259910" y="-2"/>
            <a:ext cx="11506857" cy="6858000"/>
            <a:chOff x="213096" y="0"/>
            <a:chExt cx="11506857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69967" y="3146497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3. Construct a Hypothesis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677225" y="0"/>
            <a:ext cx="10032692" cy="6858000"/>
            <a:chOff x="491575" y="0"/>
            <a:chExt cx="100326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74281" y="3158834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4. Test with an Experiment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515102" y="-4"/>
            <a:ext cx="9647728" cy="6858000"/>
            <a:chOff x="491575" y="0"/>
            <a:chExt cx="964772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89317" y="3158833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5. Procedure Working?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7638543" y="-1"/>
            <a:ext cx="8780263" cy="6858000"/>
            <a:chOff x="718505" y="-1"/>
            <a:chExt cx="8780263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7964366" y="3163951"/>
              <a:ext cx="23609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6.Analyze Data and Draw Conclusions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9395082" y="-1"/>
            <a:ext cx="10020198" cy="6858000"/>
            <a:chOff x="-9337032" y="-1"/>
            <a:chExt cx="10020198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666820" y="3158831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7. Communicate Results</a:t>
              </a: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6CAF248-BC97-8E7E-B63F-29B353F739B8}"/>
              </a:ext>
            </a:extLst>
          </p:cNvPr>
          <p:cNvSpPr txBox="1"/>
          <p:nvPr/>
        </p:nvSpPr>
        <p:spPr>
          <a:xfrm>
            <a:off x="1298142" y="1141158"/>
            <a:ext cx="7450575" cy="4743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SzPts val="1000"/>
              <a:tabLst>
                <a:tab pos="800100" algn="l"/>
              </a:tabLst>
            </a:pPr>
            <a:r>
              <a:rPr lang="en-US" sz="24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Evaluate whether the interventions are effective in increasing adoption rates and improving operational efficiency.</a:t>
            </a:r>
            <a:endParaRPr lang="en-US" sz="24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 lvl="1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SzPts val="1000"/>
              <a:tabLst>
                <a:tab pos="800100" algn="l"/>
              </a:tabLst>
            </a:pPr>
            <a:r>
              <a:rPr lang="en-US" sz="2400" kern="0" dirty="0">
                <a:solidFill>
                  <a:srgbClr val="C00000"/>
                </a:solidFill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Evaluation Questions:</a:t>
            </a:r>
            <a:endParaRPr lang="en-US" sz="2400" kern="100" dirty="0">
              <a:solidFill>
                <a:srgbClr val="C00000"/>
              </a:solidFill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Did the financial incentives result in a significant increase in adoption rates?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did the simplified regulations affect farmers' willingness to adopt drone technology?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Did the training programs lead to measurable improvements in the use of drones for pesticide application?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97478-62E1-4CF1-592E-F4582E2062FB}"/>
              </a:ext>
            </a:extLst>
          </p:cNvPr>
          <p:cNvSpPr txBox="1"/>
          <p:nvPr/>
        </p:nvSpPr>
        <p:spPr>
          <a:xfrm>
            <a:off x="1397836" y="6563091"/>
            <a:ext cx="8692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Scientific Method for researching ways to help small and medium-sized farms adopt pesticide systems using a Drone</a:t>
            </a:r>
          </a:p>
          <a:p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3334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A3F8D74-A31F-48FB-D7F6-F34E70064CD4}"/>
              </a:ext>
            </a:extLst>
          </p:cNvPr>
          <p:cNvGrpSpPr/>
          <p:nvPr/>
        </p:nvGrpSpPr>
        <p:grpSpPr>
          <a:xfrm>
            <a:off x="-284662" y="0"/>
            <a:ext cx="12482920" cy="6858000"/>
            <a:chOff x="-290920" y="0"/>
            <a:chExt cx="1248292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59F97F2-CDF0-F98D-0B75-0736263690C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CC57D92-2846-29C2-521A-4EC98A46E779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390D99-024B-F32A-6B26-A1996E13879B}"/>
                </a:ext>
              </a:extLst>
            </p:cNvPr>
            <p:cNvSpPr txBox="1"/>
            <p:nvPr/>
          </p:nvSpPr>
          <p:spPr>
            <a:xfrm rot="16200000">
              <a:off x="10675332" y="3292790"/>
              <a:ext cx="24708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1. Ask a Question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3138949-E3A5-B8BB-80BD-ACF07AD1E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778337" y="0"/>
            <a:ext cx="12570850" cy="6858000"/>
            <a:chOff x="-290920" y="0"/>
            <a:chExt cx="1257085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690572" y="3138902"/>
              <a:ext cx="247082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2. Background</a:t>
              </a:r>
            </a:p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Research 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259910" y="-2"/>
            <a:ext cx="11506857" cy="6858000"/>
            <a:chOff x="213096" y="0"/>
            <a:chExt cx="11506857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69967" y="3146497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3. Construct a Hypothesis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677225" y="0"/>
            <a:ext cx="10032692" cy="6858000"/>
            <a:chOff x="491575" y="0"/>
            <a:chExt cx="100326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74281" y="3158834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4. Test with an Experiment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515102" y="-4"/>
            <a:ext cx="9647728" cy="6858000"/>
            <a:chOff x="491575" y="0"/>
            <a:chExt cx="964772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89317" y="3158833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5. Procedure Working?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372180" y="0"/>
            <a:ext cx="9257342" cy="6858000"/>
            <a:chOff x="718505" y="-1"/>
            <a:chExt cx="8780263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7964366" y="3163951"/>
              <a:ext cx="23609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6.Analyze Data and Draw Conclusions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9395082" y="-1"/>
            <a:ext cx="10020198" cy="6858000"/>
            <a:chOff x="-9337032" y="-1"/>
            <a:chExt cx="10020198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666820" y="3158831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7. Communicate Results</a:t>
              </a: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2435E0F-F26A-7CDB-6D1C-EDA7C87FF207}"/>
              </a:ext>
            </a:extLst>
          </p:cNvPr>
          <p:cNvSpPr txBox="1"/>
          <p:nvPr/>
        </p:nvSpPr>
        <p:spPr>
          <a:xfrm>
            <a:off x="702100" y="751147"/>
            <a:ext cx="7406184" cy="5240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SzPts val="1000"/>
              <a:tabLst>
                <a:tab pos="800100" algn="l"/>
              </a:tabLst>
            </a:pPr>
            <a:r>
              <a:rPr lang="en-US" sz="24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Determine the impact of financial incentives, simplified regulations, and training on the adoption rates.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 lvl="1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SzPts val="1000"/>
              <a:tabLst>
                <a:tab pos="800100" algn="l"/>
              </a:tabLst>
            </a:pPr>
            <a:r>
              <a:rPr lang="en-US" sz="24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Refine hypotheses based on findings.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 lvl="1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SzPts val="1000"/>
              <a:tabLst>
                <a:tab pos="800100" algn="l"/>
              </a:tabLst>
            </a:pPr>
            <a:r>
              <a:rPr lang="en-US" sz="2400" kern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Analysis:</a:t>
            </a:r>
            <a:endParaRPr lang="en-US" sz="2400" kern="100" dirty="0">
              <a:solidFill>
                <a:srgbClr val="C0000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Compare adoption rates, operational efficiency, and farmer knowledge before and after the interventions.</a:t>
            </a:r>
            <a:endParaRPr lang="en-US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Look for any connections between the strategies and the results.</a:t>
            </a:r>
            <a:endParaRPr lang="en-US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Refine hypotheses based on the data analysis, such as exploring additional support mechanisms if financial incentives alone are insufficient.</a:t>
            </a:r>
            <a:endParaRPr lang="en-US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EA0539-0B5E-4CAA-586D-06A05E310C99}"/>
              </a:ext>
            </a:extLst>
          </p:cNvPr>
          <p:cNvSpPr txBox="1"/>
          <p:nvPr/>
        </p:nvSpPr>
        <p:spPr>
          <a:xfrm>
            <a:off x="833956" y="6547851"/>
            <a:ext cx="8692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Scientific Method for researching ways to help small and medium-sized farms adopt pesticide systems using a Drone</a:t>
            </a:r>
          </a:p>
          <a:p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6960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A3F8D74-A31F-48FB-D7F6-F34E70064CD4}"/>
              </a:ext>
            </a:extLst>
          </p:cNvPr>
          <p:cNvGrpSpPr/>
          <p:nvPr/>
        </p:nvGrpSpPr>
        <p:grpSpPr>
          <a:xfrm>
            <a:off x="-284662" y="0"/>
            <a:ext cx="12482920" cy="6858000"/>
            <a:chOff x="-290920" y="0"/>
            <a:chExt cx="1248292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59F97F2-CDF0-F98D-0B75-0736263690C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CC57D92-2846-29C2-521A-4EC98A46E779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390D99-024B-F32A-6B26-A1996E13879B}"/>
                </a:ext>
              </a:extLst>
            </p:cNvPr>
            <p:cNvSpPr txBox="1"/>
            <p:nvPr/>
          </p:nvSpPr>
          <p:spPr>
            <a:xfrm rot="16200000">
              <a:off x="10675332" y="3292790"/>
              <a:ext cx="24708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1. Ask a Question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3138949-E3A5-B8BB-80BD-ACF07AD1E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778337" y="0"/>
            <a:ext cx="12570850" cy="6858000"/>
            <a:chOff x="-290920" y="0"/>
            <a:chExt cx="1257085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690572" y="3138902"/>
              <a:ext cx="247082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2. Background</a:t>
              </a:r>
            </a:p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Research 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259910" y="-2"/>
            <a:ext cx="11506857" cy="6858000"/>
            <a:chOff x="213096" y="0"/>
            <a:chExt cx="11506857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69967" y="3146497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3. Construct a Hypothesis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677225" y="0"/>
            <a:ext cx="10032692" cy="6858000"/>
            <a:chOff x="491575" y="0"/>
            <a:chExt cx="100326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74281" y="3158834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4. Test with an Experiment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515102" y="-4"/>
            <a:ext cx="9647728" cy="6858000"/>
            <a:chOff x="491575" y="0"/>
            <a:chExt cx="964772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89317" y="3158833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5. Procedure Working?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372180" y="0"/>
            <a:ext cx="9257342" cy="6858000"/>
            <a:chOff x="718505" y="-1"/>
            <a:chExt cx="8780263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7964366" y="3163951"/>
              <a:ext cx="23609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6.Analyze Data and Draw Conclusions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768334" y="-6"/>
            <a:ext cx="9821023" cy="6858000"/>
            <a:chOff x="-9337032" y="-1"/>
            <a:chExt cx="10020198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666820" y="3158831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7. Communicate Results</a:t>
              </a: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0F9F849-02BC-F4FE-8B17-64921E055600}"/>
              </a:ext>
            </a:extLst>
          </p:cNvPr>
          <p:cNvSpPr txBox="1"/>
          <p:nvPr/>
        </p:nvSpPr>
        <p:spPr>
          <a:xfrm>
            <a:off x="-208430" y="1269749"/>
            <a:ext cx="7501037" cy="4318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SzPts val="1000"/>
              <a:tabLst>
                <a:tab pos="800100" algn="l"/>
              </a:tabLst>
            </a:pPr>
            <a:r>
              <a:rPr lang="en-US" sz="24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Share the findings and validated strategies with the farming community and stakeholders.</a:t>
            </a:r>
            <a:endParaRPr lang="en-US" sz="24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 lvl="1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SzPts val="1000"/>
              <a:tabLst>
                <a:tab pos="800100" algn="l"/>
              </a:tabLst>
            </a:pPr>
            <a:r>
              <a:rPr lang="en-US" sz="2400" kern="0" dirty="0">
                <a:solidFill>
                  <a:srgbClr val="C00000"/>
                </a:solidFill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Communication Methods:</a:t>
            </a:r>
            <a:endParaRPr lang="en-US" sz="2400" kern="100" dirty="0">
              <a:solidFill>
                <a:srgbClr val="C00000"/>
              </a:solidFill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Publish the research findings in academic journals and industry publications.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Present the results at agricultural conferences and workshops.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just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"/>
            </a:pPr>
            <a:r>
              <a:rPr lang="en-US" sz="2200" kern="0" dirty="0">
                <a:effectLst/>
                <a:latin typeface="Amasis MT Pro" panose="020405040500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Engage with policymakers to recommend regulatory changes and support programs based on the research findings.</a:t>
            </a:r>
            <a:endParaRPr lang="en-US" sz="2200" kern="100" dirty="0">
              <a:effectLst/>
              <a:latin typeface="Amasis MT Pro" panose="020405040500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E1FA79-7083-D592-F711-B70FE1C3781C}"/>
              </a:ext>
            </a:extLst>
          </p:cNvPr>
          <p:cNvSpPr txBox="1"/>
          <p:nvPr/>
        </p:nvSpPr>
        <p:spPr>
          <a:xfrm>
            <a:off x="256805" y="6556204"/>
            <a:ext cx="8692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Scientific Method for researching ways to help small and medium-sized farms adopt pesticide systems using a Drone</a:t>
            </a:r>
          </a:p>
          <a:p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40643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37" name="Rectangle 5136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Top 10 Agriculture Drone Companies in India | Semantic Tech - Semantic  Technologies and Agritech Service Pvt Ltd.">
            <a:extLst>
              <a:ext uri="{FF2B5EF4-FFF2-40B4-BE49-F238E27FC236}">
                <a16:creationId xmlns:a16="http://schemas.microsoft.com/office/drawing/2014/main" id="{8C8AF0FC-3779-8621-5148-F12712D3F6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/>
          <a:stretch/>
        </p:blipFill>
        <p:spPr bwMode="auto">
          <a:xfrm>
            <a:off x="0" y="1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5139" name="Freeform: Shape 5138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425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22CECC-0889-8549-75FE-FF7E68386170}"/>
              </a:ext>
            </a:extLst>
          </p:cNvPr>
          <p:cNvSpPr txBox="1"/>
          <p:nvPr/>
        </p:nvSpPr>
        <p:spPr>
          <a:xfrm>
            <a:off x="6492728" y="505408"/>
            <a:ext cx="4775162" cy="1242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5141" name="Freeform: Shape 5140">
            <a:extLst>
              <a:ext uri="{FF2B5EF4-FFF2-40B4-BE49-F238E27FC236}">
                <a16:creationId xmlns:a16="http://schemas.microsoft.com/office/drawing/2014/main" id="{DD0D366F-455D-4298-97E9-89785ADAE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425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14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434" y="399531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1ABD3E-2226-2B7E-F200-161A4B725220}"/>
              </a:ext>
            </a:extLst>
          </p:cNvPr>
          <p:cNvSpPr txBox="1"/>
          <p:nvPr/>
        </p:nvSpPr>
        <p:spPr>
          <a:xfrm>
            <a:off x="6238503" y="1497106"/>
            <a:ext cx="5215400" cy="41515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114300" algn="just">
              <a:lnSpc>
                <a:spcPct val="90000"/>
              </a:lnSpc>
              <a:spcAft>
                <a:spcPts val="800"/>
              </a:spcAft>
            </a:pPr>
            <a:r>
              <a:rPr lang="en-US" sz="2100" dirty="0">
                <a:latin typeface="Amasis MT Pro" panose="02040504050005020304" pitchFamily="18" charset="0"/>
              </a:rPr>
              <a:t>Researching drone-based pesticide systems benefits from the scientific method for precise, replicable results and hypothesis validation through controlled experiments. </a:t>
            </a:r>
          </a:p>
          <a:p>
            <a:pPr marL="114300" algn="just">
              <a:lnSpc>
                <a:spcPct val="90000"/>
              </a:lnSpc>
              <a:spcAft>
                <a:spcPts val="800"/>
              </a:spcAft>
            </a:pPr>
            <a:endParaRPr lang="en-US" sz="2100" dirty="0">
              <a:latin typeface="Amasis MT Pro" panose="02040504050005020304" pitchFamily="18" charset="0"/>
            </a:endParaRPr>
          </a:p>
          <a:p>
            <a:pPr marL="114300" algn="just">
              <a:lnSpc>
                <a:spcPct val="90000"/>
              </a:lnSpc>
              <a:spcAft>
                <a:spcPts val="800"/>
              </a:spcAft>
            </a:pPr>
            <a:r>
              <a:rPr lang="en-US" sz="2100" dirty="0">
                <a:latin typeface="Amasis MT Pro" panose="02040504050005020304" pitchFamily="18" charset="0"/>
              </a:rPr>
              <a:t>The mixed-methods approach integrates quantitative data with qualitative insights to comprehensively address adoption barriers, enhancing decision-making, policies, training, and adoption strategies for sustainable agricultural practices.</a:t>
            </a:r>
          </a:p>
        </p:txBody>
      </p:sp>
    </p:spTree>
    <p:extLst>
      <p:ext uri="{BB962C8B-B14F-4D97-AF65-F5344CB8AC3E}">
        <p14:creationId xmlns:p14="http://schemas.microsoft.com/office/powerpoint/2010/main" val="28304482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4751229-0244-4FBB-BED1-407467F4C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EB95F2-8650-9856-0CD4-1B117CF8A25C}"/>
              </a:ext>
            </a:extLst>
          </p:cNvPr>
          <p:cNvSpPr txBox="1"/>
          <p:nvPr/>
        </p:nvSpPr>
        <p:spPr>
          <a:xfrm>
            <a:off x="1872637" y="730250"/>
            <a:ext cx="4978399" cy="31650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for your patience </a:t>
            </a:r>
          </a:p>
        </p:txBody>
      </p:sp>
      <p:pic>
        <p:nvPicPr>
          <p:cNvPr id="18" name="Graphic 17" descr="Smiling Face with No Fill">
            <a:extLst>
              <a:ext uri="{FF2B5EF4-FFF2-40B4-BE49-F238E27FC236}">
                <a16:creationId xmlns:a16="http://schemas.microsoft.com/office/drawing/2014/main" id="{5F8B2FC8-81E4-45D2-B02E-E7434569A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7815" y="716407"/>
            <a:ext cx="5411343" cy="54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650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University of Minnesota develops new tool to help farmers make crop input  decisions | University of Minnesota">
            <a:extLst>
              <a:ext uri="{FF2B5EF4-FFF2-40B4-BE49-F238E27FC236}">
                <a16:creationId xmlns:a16="http://schemas.microsoft.com/office/drawing/2014/main" id="{6CEDEA38-4C04-67C7-BCBA-C29661BDA5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0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8315C59-7374-0B8B-30B3-7A104DE061B5}"/>
              </a:ext>
            </a:extLst>
          </p:cNvPr>
          <p:cNvGrpSpPr/>
          <p:nvPr/>
        </p:nvGrpSpPr>
        <p:grpSpPr>
          <a:xfrm>
            <a:off x="-257786" y="82479"/>
            <a:ext cx="12926395" cy="5083947"/>
            <a:chOff x="-257786" y="82479"/>
            <a:chExt cx="12926395" cy="5083947"/>
          </a:xfrm>
        </p:grpSpPr>
        <p:pic>
          <p:nvPicPr>
            <p:cNvPr id="9" name="Picture 8" descr="A drone with propellers and a bucket&#10;&#10;Description automatically generated">
              <a:extLst>
                <a:ext uri="{FF2B5EF4-FFF2-40B4-BE49-F238E27FC236}">
                  <a16:creationId xmlns:a16="http://schemas.microsoft.com/office/drawing/2014/main" id="{F4AE5B7B-51C4-9EAD-0DB9-FAEEE87F0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455640">
              <a:off x="7193286" y="82479"/>
              <a:ext cx="5475323" cy="2834742"/>
            </a:xfrm>
            <a:prstGeom prst="rect">
              <a:avLst/>
            </a:prstGeom>
          </p:spPr>
        </p:pic>
        <p:pic>
          <p:nvPicPr>
            <p:cNvPr id="22" name="Picture 21" descr="A green screen with black border&#10;&#10;Description automatically generated">
              <a:extLst>
                <a:ext uri="{FF2B5EF4-FFF2-40B4-BE49-F238E27FC236}">
                  <a16:creationId xmlns:a16="http://schemas.microsoft.com/office/drawing/2014/main" id="{D114CADB-42D8-6DBC-92D7-5C3ECACD9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2053" y="2328938"/>
              <a:ext cx="7827894" cy="2728294"/>
            </a:xfrm>
            <a:prstGeom prst="rect">
              <a:avLst/>
            </a:prstGeom>
          </p:spPr>
        </p:pic>
        <p:pic>
          <p:nvPicPr>
            <p:cNvPr id="13" name="Picture 12" descr="A drone flying in the sky&#10;&#10;Description automatically generated">
              <a:extLst>
                <a:ext uri="{FF2B5EF4-FFF2-40B4-BE49-F238E27FC236}">
                  <a16:creationId xmlns:a16="http://schemas.microsoft.com/office/drawing/2014/main" id="{1100A5B1-64AC-143B-CFD9-2A7B8762B9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57786" y="1239233"/>
              <a:ext cx="4509285" cy="202016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1AC8437-C839-257B-2A26-E78395CCDFC4}"/>
                </a:ext>
              </a:extLst>
            </p:cNvPr>
            <p:cNvSpPr txBox="1"/>
            <p:nvPr/>
          </p:nvSpPr>
          <p:spPr>
            <a:xfrm>
              <a:off x="2393784" y="2581103"/>
              <a:ext cx="781496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3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Berlin Sans FB Demi" panose="020E0802020502020306" pitchFamily="34" charset="0"/>
                </a:rPr>
                <a:t>Ways to help small and medium-sized farms adopt pesticide systems using a </a:t>
              </a:r>
              <a:r>
                <a:rPr lang="en-US" sz="7200" b="1" kern="0" dirty="0">
                  <a:solidFill>
                    <a:srgbClr val="FFFF00"/>
                  </a:solidFill>
                  <a:effectLst/>
                  <a:latin typeface="Algerian" panose="04020705040A02060702" pitchFamily="82" charset="0"/>
                  <a:ea typeface="ADLaM Display" panose="020F0502020204030204" pitchFamily="2" charset="0"/>
                  <a:cs typeface="ADLaM Display" panose="020F0502020204030204" pitchFamily="2" charset="0"/>
                </a:rPr>
                <a:t>Drone</a:t>
              </a:r>
              <a:endParaRPr lang="en-US" sz="7200" kern="100" dirty="0">
                <a:solidFill>
                  <a:srgbClr val="FFFF00"/>
                </a:solidFill>
                <a:effectLst/>
                <a:latin typeface="Algerian" panose="04020705040A02060702" pitchFamily="82" charset="0"/>
                <a:ea typeface="ADLaM Display" panose="020F0502020204030204" pitchFamily="2" charset="0"/>
                <a:cs typeface="ADLaM Display" panose="020F0502020204030204" pitchFamily="2" charset="0"/>
              </a:endParaRPr>
            </a:p>
            <a:p>
              <a:endParaRPr lang="en-US" sz="2400" dirty="0">
                <a:solidFill>
                  <a:srgbClr val="FFFF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56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drone flying over a field of crops&#10;&#10;Description automatically generated">
            <a:extLst>
              <a:ext uri="{FF2B5EF4-FFF2-40B4-BE49-F238E27FC236}">
                <a16:creationId xmlns:a16="http://schemas.microsoft.com/office/drawing/2014/main" id="{3228BB95-2ED4-A9FD-BAA0-E5B4247980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04" r="23017" b="1164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A9C894-0AC1-52E0-CA7F-5BA9A4B34C5C}"/>
              </a:ext>
            </a:extLst>
          </p:cNvPr>
          <p:cNvSpPr txBox="1"/>
          <p:nvPr/>
        </p:nvSpPr>
        <p:spPr>
          <a:xfrm>
            <a:off x="309763" y="312174"/>
            <a:ext cx="8126314" cy="5679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Introduction to Drone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0CD2A2B-1AA3-FE70-7433-896B744D81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5421462"/>
              </p:ext>
            </p:extLst>
          </p:nvPr>
        </p:nvGraphicFramePr>
        <p:xfrm>
          <a:off x="-24581" y="1312952"/>
          <a:ext cx="5867779" cy="51612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 descr="A drone flying in the sky&#10;&#10;Description automatically generated">
            <a:extLst>
              <a:ext uri="{FF2B5EF4-FFF2-40B4-BE49-F238E27FC236}">
                <a16:creationId xmlns:a16="http://schemas.microsoft.com/office/drawing/2014/main" id="{8AAA0BE2-15CF-671E-1BCB-089F5B1CF5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160" y="-185564"/>
            <a:ext cx="2902640" cy="130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0677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80CCAACE-815D-4A79-875A-B7EFC28F7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4B5A5DE-743F-997D-6337-2C6FEC8E33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4769279"/>
              </p:ext>
            </p:extLst>
          </p:nvPr>
        </p:nvGraphicFramePr>
        <p:xfrm>
          <a:off x="12376759" y="1995724"/>
          <a:ext cx="2861760" cy="2950123"/>
        </p:xfrm>
        <a:graphic>
          <a:graphicData uri="http://schemas.openxmlformats.org/drawingml/2006/table">
            <a:tbl>
              <a:tblPr firstRow="1" firstCol="1" bandRow="1">
                <a:tableStyleId>{46F890A9-2807-4EBB-B81D-B2AA78EC7F39}</a:tableStyleId>
              </a:tblPr>
              <a:tblGrid>
                <a:gridCol w="953920">
                  <a:extLst>
                    <a:ext uri="{9D8B030D-6E8A-4147-A177-3AD203B41FA5}">
                      <a16:colId xmlns:a16="http://schemas.microsoft.com/office/drawing/2014/main" val="3844983502"/>
                    </a:ext>
                  </a:extLst>
                </a:gridCol>
                <a:gridCol w="953920">
                  <a:extLst>
                    <a:ext uri="{9D8B030D-6E8A-4147-A177-3AD203B41FA5}">
                      <a16:colId xmlns:a16="http://schemas.microsoft.com/office/drawing/2014/main" val="774239656"/>
                    </a:ext>
                  </a:extLst>
                </a:gridCol>
                <a:gridCol w="953920">
                  <a:extLst>
                    <a:ext uri="{9D8B030D-6E8A-4147-A177-3AD203B41FA5}">
                      <a16:colId xmlns:a16="http://schemas.microsoft.com/office/drawing/2014/main" val="1716976420"/>
                    </a:ext>
                  </a:extLst>
                </a:gridCol>
              </a:tblGrid>
              <a:tr h="28811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Aspect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Drone-Based Systems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Traditional Methods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3241271"/>
                  </a:ext>
                </a:extLst>
              </a:tr>
              <a:tr h="35279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Precision &amp; Accuracy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High precision, reduced waste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Less precise, higher waste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26094744"/>
                  </a:ext>
                </a:extLst>
              </a:tr>
              <a:tr h="35279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Efficiency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Fast, real-time monitoring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Slow, labor-intensive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266451"/>
                  </a:ext>
                </a:extLst>
              </a:tr>
              <a:tr h="28811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Environmental Impact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Minimal contamination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Higher risk of drift/runoff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0682685"/>
                  </a:ext>
                </a:extLst>
              </a:tr>
              <a:tr h="58318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Cost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High initial cost, long-term savings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Lower initial cost, higher long-term costs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14981796"/>
                  </a:ext>
                </a:extLst>
              </a:tr>
              <a:tr h="43565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Adoption Barriers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Training, regulations, initial cost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Easier to implement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21116057"/>
                  </a:ext>
                </a:extLst>
              </a:tr>
              <a:tr h="43565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>
                          <a:effectLst/>
                          <a:latin typeface="Abadi" panose="020B0604020104020204" pitchFamily="34" charset="0"/>
                        </a:rPr>
                        <a:t>Technological Integration</a:t>
                      </a:r>
                      <a:endParaRPr lang="en-US" sz="10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Integrates with smart farming tech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dirty="0">
                          <a:effectLst/>
                          <a:latin typeface="Abadi" panose="020B0604020104020204" pitchFamily="34" charset="0"/>
                        </a:rPr>
                        <a:t>Limited integration</a:t>
                      </a:r>
                      <a:endParaRPr lang="en-US" sz="10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62908074"/>
                  </a:ext>
                </a:extLst>
              </a:tr>
            </a:tbl>
          </a:graphicData>
        </a:graphic>
      </p:graphicFrame>
      <p:pic>
        <p:nvPicPr>
          <p:cNvPr id="19" name="Picture 6" descr="A group of people spraying pesticides&#10;&#10;Description automatically generated">
            <a:extLst>
              <a:ext uri="{FF2B5EF4-FFF2-40B4-BE49-F238E27FC236}">
                <a16:creationId xmlns:a16="http://schemas.microsoft.com/office/drawing/2014/main" id="{57561DA4-9594-7869-3B5E-0E197F9C58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8" r="30108"/>
          <a:stretch/>
        </p:blipFill>
        <p:spPr bwMode="auto">
          <a:xfrm>
            <a:off x="6096020" y="10"/>
            <a:ext cx="6095980" cy="685799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A group of drones flying over a field&#10;&#10;Description automatically generated">
            <a:extLst>
              <a:ext uri="{FF2B5EF4-FFF2-40B4-BE49-F238E27FC236}">
                <a16:creationId xmlns:a16="http://schemas.microsoft.com/office/drawing/2014/main" id="{DBDC9815-2744-6A8A-FD38-DB06D89202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89" r="20577"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Lightning Bolt 7">
            <a:extLst>
              <a:ext uri="{FF2B5EF4-FFF2-40B4-BE49-F238E27FC236}">
                <a16:creationId xmlns:a16="http://schemas.microsoft.com/office/drawing/2014/main" id="{C65F1C40-DB6C-330A-1C6C-E63850876962}"/>
              </a:ext>
            </a:extLst>
          </p:cNvPr>
          <p:cNvSpPr/>
          <p:nvPr/>
        </p:nvSpPr>
        <p:spPr>
          <a:xfrm rot="21279827">
            <a:off x="4537871" y="2263878"/>
            <a:ext cx="1666568" cy="2330245"/>
          </a:xfrm>
          <a:prstGeom prst="lightningBolt">
            <a:avLst/>
          </a:prstGeom>
          <a:solidFill>
            <a:srgbClr val="FFC000"/>
          </a:solidFill>
          <a:ln w="34925"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/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ghtning Bolt 8">
            <a:extLst>
              <a:ext uri="{FF2B5EF4-FFF2-40B4-BE49-F238E27FC236}">
                <a16:creationId xmlns:a16="http://schemas.microsoft.com/office/drawing/2014/main" id="{461FF99B-B515-4DEC-F09B-02C5D3333119}"/>
              </a:ext>
            </a:extLst>
          </p:cNvPr>
          <p:cNvSpPr/>
          <p:nvPr/>
        </p:nvSpPr>
        <p:spPr>
          <a:xfrm flipH="1">
            <a:off x="5898574" y="2193889"/>
            <a:ext cx="1666568" cy="2330245"/>
          </a:xfrm>
          <a:prstGeom prst="lightningBolt">
            <a:avLst/>
          </a:prstGeom>
          <a:solidFill>
            <a:srgbClr val="FFC000"/>
          </a:solidFill>
          <a:ln w="34925"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/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B55ACA1E-0F3C-460F-3DF9-0A17465D3B5A}"/>
              </a:ext>
            </a:extLst>
          </p:cNvPr>
          <p:cNvSpPr/>
          <p:nvPr/>
        </p:nvSpPr>
        <p:spPr>
          <a:xfrm>
            <a:off x="5262716" y="2539180"/>
            <a:ext cx="1666568" cy="1863213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RelaxedModerately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rgbClr val="FF0000"/>
                </a:solidFill>
                <a:latin typeface="Algerian" panose="04020705040A02060702" pitchFamily="82" charset="0"/>
              </a:rPr>
              <a:t>VS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4BC3BA-AF65-D50D-55DF-FD9457C81806}"/>
              </a:ext>
            </a:extLst>
          </p:cNvPr>
          <p:cNvSpPr txBox="1"/>
          <p:nvPr/>
        </p:nvSpPr>
        <p:spPr>
          <a:xfrm>
            <a:off x="589936" y="29499"/>
            <a:ext cx="11356258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Done Based Pesticide                     </a:t>
            </a:r>
            <a:r>
              <a:rPr lang="en-US" sz="3200" kern="12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Traditional Pesticide</a:t>
            </a:r>
          </a:p>
        </p:txBody>
      </p:sp>
    </p:spTree>
    <p:extLst>
      <p:ext uri="{BB962C8B-B14F-4D97-AF65-F5344CB8AC3E}">
        <p14:creationId xmlns:p14="http://schemas.microsoft.com/office/powerpoint/2010/main" val="3332667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80CCAACE-815D-4A79-875A-B7EFC28F7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054" name="Picture 6" descr="A group of people spraying pesticides&#10;&#10;Description automatically generated">
            <a:extLst>
              <a:ext uri="{FF2B5EF4-FFF2-40B4-BE49-F238E27FC236}">
                <a16:creationId xmlns:a16="http://schemas.microsoft.com/office/drawing/2014/main" id="{FE871B1D-9B3F-5D80-F629-25F2065235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8" r="30108"/>
          <a:stretch/>
        </p:blipFill>
        <p:spPr bwMode="auto">
          <a:xfrm>
            <a:off x="6096020" y="10"/>
            <a:ext cx="6095980" cy="68579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group of drones flying over a field&#10;&#10;Description automatically generated">
            <a:extLst>
              <a:ext uri="{FF2B5EF4-FFF2-40B4-BE49-F238E27FC236}">
                <a16:creationId xmlns:a16="http://schemas.microsoft.com/office/drawing/2014/main" id="{CD5560D5-8C9D-C0F2-7CDE-062049041D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89" r="20577"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34BC3BA-AF65-D50D-55DF-FD9457C81806}"/>
              </a:ext>
            </a:extLst>
          </p:cNvPr>
          <p:cNvSpPr txBox="1"/>
          <p:nvPr/>
        </p:nvSpPr>
        <p:spPr>
          <a:xfrm>
            <a:off x="676951" y="99863"/>
            <a:ext cx="11356258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Done Based Pesticide                     </a:t>
            </a:r>
            <a:r>
              <a:rPr lang="en-US" sz="3200" kern="12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Traditional Pesticide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0E20150-879F-109C-29AC-2D3815DCE6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4390311"/>
              </p:ext>
            </p:extLst>
          </p:nvPr>
        </p:nvGraphicFramePr>
        <p:xfrm>
          <a:off x="1647399" y="1282031"/>
          <a:ext cx="9415362" cy="4981639"/>
        </p:xfrm>
        <a:graphic>
          <a:graphicData uri="http://schemas.openxmlformats.org/drawingml/2006/table">
            <a:tbl>
              <a:tblPr firstRow="1" firstCol="1" bandRow="1">
                <a:tableStyleId>{46F890A9-2807-4EBB-B81D-B2AA78EC7F39}</a:tableStyleId>
              </a:tblPr>
              <a:tblGrid>
                <a:gridCol w="3138454">
                  <a:extLst>
                    <a:ext uri="{9D8B030D-6E8A-4147-A177-3AD203B41FA5}">
                      <a16:colId xmlns:a16="http://schemas.microsoft.com/office/drawing/2014/main" val="3844983502"/>
                    </a:ext>
                  </a:extLst>
                </a:gridCol>
                <a:gridCol w="3138454">
                  <a:extLst>
                    <a:ext uri="{9D8B030D-6E8A-4147-A177-3AD203B41FA5}">
                      <a16:colId xmlns:a16="http://schemas.microsoft.com/office/drawing/2014/main" val="774239656"/>
                    </a:ext>
                  </a:extLst>
                </a:gridCol>
                <a:gridCol w="3138454">
                  <a:extLst>
                    <a:ext uri="{9D8B030D-6E8A-4147-A177-3AD203B41FA5}">
                      <a16:colId xmlns:a16="http://schemas.microsoft.com/office/drawing/2014/main" val="1716976420"/>
                    </a:ext>
                  </a:extLst>
                </a:gridCol>
              </a:tblGrid>
              <a:tr h="3806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Aspect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Drone-Based Systems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Traditional Methods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3241271"/>
                  </a:ext>
                </a:extLst>
              </a:tr>
              <a:tr h="78005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kern="0" dirty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Precision &amp; Accuracy</a:t>
                      </a:r>
                      <a:endParaRPr lang="en-US" sz="2200" b="1" kern="100" dirty="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High precision, reduced waste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>
                          <a:effectLst/>
                          <a:latin typeface="Abadi" panose="020B0604020104020204" pitchFamily="34" charset="0"/>
                        </a:rPr>
                        <a:t>Less precise, higher waste</a:t>
                      </a:r>
                      <a:endParaRPr lang="en-US" sz="2200" b="0" kern="10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26094744"/>
                  </a:ext>
                </a:extLst>
              </a:tr>
              <a:tr h="78005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Efficiency</a:t>
                      </a:r>
                      <a:endParaRPr lang="en-US" sz="2200" b="0" kern="100" dirty="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Fast, real-time monitoring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Slow, labor-intensive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266451"/>
                  </a:ext>
                </a:extLst>
              </a:tr>
              <a:tr h="38065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Environmental Impact</a:t>
                      </a:r>
                      <a:endParaRPr lang="en-US" sz="2200" b="0" kern="10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Minimal contamination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Higher risk of pesticide drift or runoff.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0682685"/>
                  </a:ext>
                </a:extLst>
              </a:tr>
              <a:tr h="78005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Cost</a:t>
                      </a:r>
                      <a:endParaRPr lang="en-US" sz="2200" b="0" kern="100" dirty="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High initial cost, long-term savings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Lower initial cost, higher long-term costs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14981796"/>
                  </a:ext>
                </a:extLst>
              </a:tr>
              <a:tr h="78005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Adoption Barriers</a:t>
                      </a:r>
                      <a:endParaRPr lang="en-US" sz="2200" b="0" kern="10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Training, regulations, initial cost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Easier to implement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21116057"/>
                  </a:ext>
                </a:extLst>
              </a:tr>
              <a:tr h="78005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solidFill>
                            <a:srgbClr val="7030A0"/>
                          </a:solidFill>
                          <a:effectLst/>
                          <a:latin typeface="Abadi" panose="020B0604020104020204" pitchFamily="34" charset="0"/>
                        </a:rPr>
                        <a:t>Technological Integration</a:t>
                      </a:r>
                      <a:endParaRPr lang="en-US" sz="2200" b="0" kern="100" dirty="0">
                        <a:solidFill>
                          <a:srgbClr val="7030A0"/>
                        </a:solidFill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Integrates with smart farming tech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kern="0" dirty="0">
                          <a:effectLst/>
                          <a:latin typeface="Abadi" panose="020B0604020104020204" pitchFamily="34" charset="0"/>
                        </a:rPr>
                        <a:t>Limited integration</a:t>
                      </a:r>
                      <a:endParaRPr lang="en-US" sz="2200" b="0" kern="100" dirty="0">
                        <a:effectLst/>
                        <a:latin typeface="Abadi" panose="020B0604020104020204" pitchFamily="34" charset="0"/>
                        <a:ea typeface="Aptos" panose="020B0004020202020204" pitchFamily="34" charset="0"/>
                        <a:cs typeface="Aldhabi" panose="01000000000000000000" pitchFamily="2" charset="-78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62908074"/>
                  </a:ext>
                </a:extLst>
              </a:tr>
            </a:tbl>
          </a:graphicData>
        </a:graphic>
      </p:graphicFrame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2DF4BD5D-3DC6-00CC-8026-374A0DF91E93}"/>
              </a:ext>
            </a:extLst>
          </p:cNvPr>
          <p:cNvSpPr/>
          <p:nvPr/>
        </p:nvSpPr>
        <p:spPr>
          <a:xfrm rot="20209013">
            <a:off x="5652131" y="130343"/>
            <a:ext cx="878495" cy="400925"/>
          </a:xfrm>
          <a:prstGeom prst="flowChartConnector">
            <a:avLst/>
          </a:prstGeom>
          <a:gradFill flip="none" rotWithShape="1">
            <a:gsLst>
              <a:gs pos="0">
                <a:schemeClr val="accent6">
                  <a:lumMod val="100000"/>
                </a:schemeClr>
              </a:gs>
              <a:gs pos="48000">
                <a:schemeClr val="tx1">
                  <a:lumMod val="65000"/>
                  <a:lumOff val="35000"/>
                </a:schemeClr>
              </a:gs>
              <a:gs pos="97000">
                <a:srgbClr val="FF0000">
                  <a:lumMod val="100000"/>
                </a:srgbClr>
              </a:gs>
            </a:gsLst>
            <a:lin ang="0" scaled="1"/>
            <a:tileRect/>
          </a:gradFill>
          <a:ln w="34925"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lgerian" panose="04020705040A02060702" pitchFamily="82" charset="0"/>
              </a:rPr>
              <a:t>VS</a:t>
            </a:r>
            <a:endParaRPr lang="en-US" sz="32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11" name="Lightning Bolt 10">
            <a:extLst>
              <a:ext uri="{FF2B5EF4-FFF2-40B4-BE49-F238E27FC236}">
                <a16:creationId xmlns:a16="http://schemas.microsoft.com/office/drawing/2014/main" id="{F664C5A6-A419-0F1F-34E3-FB6F8498EC94}"/>
              </a:ext>
            </a:extLst>
          </p:cNvPr>
          <p:cNvSpPr/>
          <p:nvPr/>
        </p:nvSpPr>
        <p:spPr>
          <a:xfrm rot="21279827">
            <a:off x="12137954" y="6762796"/>
            <a:ext cx="1666568" cy="2330245"/>
          </a:xfrm>
          <a:prstGeom prst="lightningBolt">
            <a:avLst/>
          </a:prstGeom>
          <a:solidFill>
            <a:srgbClr val="FFC000"/>
          </a:solidFill>
          <a:ln w="34925"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/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ghtning Bolt 11">
            <a:extLst>
              <a:ext uri="{FF2B5EF4-FFF2-40B4-BE49-F238E27FC236}">
                <a16:creationId xmlns:a16="http://schemas.microsoft.com/office/drawing/2014/main" id="{6DC86A6B-D701-923A-11F9-9F614BCD1462}"/>
              </a:ext>
            </a:extLst>
          </p:cNvPr>
          <p:cNvSpPr/>
          <p:nvPr/>
        </p:nvSpPr>
        <p:spPr>
          <a:xfrm flipH="1">
            <a:off x="-3322789" y="6095329"/>
            <a:ext cx="1666568" cy="2330245"/>
          </a:xfrm>
          <a:prstGeom prst="lightningBolt">
            <a:avLst/>
          </a:prstGeom>
          <a:solidFill>
            <a:srgbClr val="FFC000"/>
          </a:solidFill>
          <a:ln w="34925"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/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3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erson holding a tablet and looking at a drone flying over a field&#10;&#10;Description automatically generated">
            <a:extLst>
              <a:ext uri="{FF2B5EF4-FFF2-40B4-BE49-F238E27FC236}">
                <a16:creationId xmlns:a16="http://schemas.microsoft.com/office/drawing/2014/main" id="{C0EC30D1-0D18-599B-A1CF-6B422CF915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1"/>
          <a:stretch/>
        </p:blipFill>
        <p:spPr>
          <a:xfrm>
            <a:off x="3515547" y="0"/>
            <a:ext cx="8676451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0A9702-EDE3-3E89-0F90-71200ADF1E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083" y="199768"/>
            <a:ext cx="6448929" cy="11247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b" anchorCtr="0" compatLnSpc="1">
            <a:prstTxWarp prst="textNoShape">
              <a:avLst/>
            </a:prstTxWarp>
            <a:normAutofit/>
          </a:bodyPr>
          <a:lstStyle/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Research Question and Objectives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F6DD94-6C1B-61AA-18E5-449DB0FC1ABF}"/>
              </a:ext>
            </a:extLst>
          </p:cNvPr>
          <p:cNvSpPr txBox="1"/>
          <p:nvPr/>
        </p:nvSpPr>
        <p:spPr>
          <a:xfrm>
            <a:off x="321576" y="962738"/>
            <a:ext cx="6993624" cy="15901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0" algn="just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2800" b="1" dirty="0">
                <a:solidFill>
                  <a:srgbClr val="00B050"/>
                </a:solidFill>
                <a:effectLst/>
              </a:rPr>
              <a:t>Primary Research Question</a:t>
            </a:r>
          </a:p>
          <a:p>
            <a:pPr marR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bg1"/>
                </a:solidFill>
                <a:effectLst/>
              </a:rPr>
              <a:t>What are some ways to make it easier for small and medium-sized farms to adopt drone-based pesticide systems?</a:t>
            </a: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effectLst/>
            </a:endParaRP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</a:endParaRP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effectLst/>
            </a:endParaRP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72C181-637D-62C6-FD74-4E9392FB4C64}"/>
              </a:ext>
            </a:extLst>
          </p:cNvPr>
          <p:cNvSpPr txBox="1"/>
          <p:nvPr/>
        </p:nvSpPr>
        <p:spPr>
          <a:xfrm>
            <a:off x="321576" y="2759130"/>
            <a:ext cx="6993624" cy="409887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pPr marR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sz="5900" b="1" dirty="0">
                <a:solidFill>
                  <a:srgbClr val="00B050"/>
                </a:solidFill>
                <a:effectLst/>
              </a:rPr>
              <a:t>Specific Aims/Objectives</a:t>
            </a:r>
          </a:p>
          <a:p>
            <a:pPr marL="685800" marR="0" indent="-685800" algn="just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5500" b="1" dirty="0">
                <a:solidFill>
                  <a:srgbClr val="FFFF00"/>
                </a:solidFill>
                <a:effectLst/>
              </a:rPr>
              <a:t>To understand </a:t>
            </a:r>
            <a:r>
              <a:rPr lang="en-US" sz="5500" dirty="0">
                <a:solidFill>
                  <a:schemeClr val="bg1"/>
                </a:solidFill>
                <a:effectLst/>
              </a:rPr>
              <a:t>the economic barriers that small to medium-sized farmers face in adopting drone-based pesticide systems.</a:t>
            </a:r>
          </a:p>
          <a:p>
            <a:pPr marL="685800" marR="0" indent="-685800" algn="just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5500" dirty="0">
                <a:solidFill>
                  <a:srgbClr val="FFFF00"/>
                </a:solidFill>
                <a:effectLst/>
              </a:rPr>
              <a:t>To describe </a:t>
            </a:r>
            <a:r>
              <a:rPr lang="en-US" sz="5500" dirty="0">
                <a:solidFill>
                  <a:schemeClr val="bg1"/>
                </a:solidFill>
                <a:effectLst/>
              </a:rPr>
              <a:t>the challenges associated with the use of UAVs in agriculture and propose potential solutions.</a:t>
            </a:r>
          </a:p>
          <a:p>
            <a:pPr marL="685800" marR="0" indent="-685800" algn="just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5500" dirty="0">
                <a:solidFill>
                  <a:srgbClr val="FFFF00"/>
                </a:solidFill>
                <a:effectLst/>
              </a:rPr>
              <a:t>To investigate </a:t>
            </a:r>
            <a:r>
              <a:rPr lang="en-US" sz="5500" dirty="0">
                <a:solidFill>
                  <a:schemeClr val="bg1"/>
                </a:solidFill>
                <a:effectLst/>
              </a:rPr>
              <a:t>the effectiveness of training programs in enhancing the skills required for operating drone-based pesticide systems.</a:t>
            </a: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effectLst/>
            </a:endParaRP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</a:endParaRP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effectLst/>
            </a:endParaRP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234148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83CFBA6-CE65-403A-9402-96B75FC89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59AF335C-09EE-4959-A2C9-B32F3C6C1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94CCE8C7-E8BB-47EB-BBC7-5E8948F89F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2665878D-6479-49F4-BD1C-D1BE63CAB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6400AEB-4991-4E07-8599-C36A9E354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0C2AEB7A-70D9-4DE7-B97A-0325DBC9F2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FC03DDD2-9CC7-40B7-A632-50BF3E3F6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7F0B3262-F0EC-44D3-AA37-9552D248C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1839BD80-9BF2-49B4-BB03-B5AAB359B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BDC00C45-9216-4702-A31A-391B1D89C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5FB0F70F-34B9-4938-B487-312A0BF0E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791D1EE1-5A08-47A7-8D44-0940DEF5B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E04F3404-E41A-43F9-AC45-52EB0874B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1BC7BDB-967A-4559-AA14-041BCB872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A39F46EA-3E4A-46CA-BCB8-CA695ED3F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491A4A32-7F8C-4CA7-9281-9761F0357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46B02D76-3CD9-4DF5-A3AD-793E7204E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E579A2FB-E98B-4144-9D52-3A72BD8D1B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65E500DD-EB71-44B5-A2FA-88E99643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04D6AAD6-45AE-454A-9206-8B90E8A26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F7399B13-8510-45F6-98C4-0F14C0B37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CA595445-6A38-4465-9A5D-9705388D9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21D40BAF-4AE0-46F4-BD65-057F0DC66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B17F2D73-16DF-4138-B72D-E5B204717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DB8ABBC2-6C0C-4F6E-97EB-55B3B7B2F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7A49885E-6B05-41B6-B47F-9D24456F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BDADA868-08FE-425A-AEF9-B622F9373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Freeform 11">
            <a:extLst>
              <a:ext uri="{FF2B5EF4-FFF2-40B4-BE49-F238E27FC236}">
                <a16:creationId xmlns:a16="http://schemas.microsoft.com/office/drawing/2014/main" id="{4AE17B7F-6C2F-42A9-946F-8FF49617D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6" name="Freeform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734A52-5A30-E068-3F5D-592B1156C1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5479" y="654077"/>
            <a:ext cx="5456190" cy="117436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 lnSpcReduction="10000"/>
          </a:bodyPr>
          <a:lstStyle/>
          <a:p>
            <a:pPr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34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Research Type and </a:t>
            </a:r>
            <a:r>
              <a:rPr lang="en-US" altLang="en-US" sz="3400" b="1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Research</a:t>
            </a:r>
            <a:endParaRPr kumimoji="0" lang="en-US" altLang="en-US" sz="3400" b="1" i="0" u="none" strike="noStrike" cap="none" normalizeH="0" baseline="0" dirty="0">
              <a:ln>
                <a:noFill/>
              </a:ln>
              <a:effectLst/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34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Method Selection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kumimoji="0" lang="en-US" altLang="en-US" sz="3700" b="0" i="0" u="none" strike="noStrike" cap="none" normalizeH="0" baseline="0" dirty="0">
              <a:ln>
                <a:noFill/>
              </a:ln>
              <a:effectLst/>
              <a:latin typeface="+mj-lt"/>
              <a:ea typeface="+mj-ea"/>
              <a:cs typeface="+mj-cs"/>
            </a:endParaRPr>
          </a:p>
        </p:txBody>
      </p:sp>
      <p:pic>
        <p:nvPicPr>
          <p:cNvPr id="8" name="Picture 7" descr="A group of people working in a field&#10;&#10;Description automatically generated">
            <a:extLst>
              <a:ext uri="{FF2B5EF4-FFF2-40B4-BE49-F238E27FC236}">
                <a16:creationId xmlns:a16="http://schemas.microsoft.com/office/drawing/2014/main" id="{78E08B87-B2E2-720D-3B26-3FF7DCBC52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5" r="32389" b="1"/>
          <a:stretch/>
        </p:blipFill>
        <p:spPr>
          <a:xfrm>
            <a:off x="622616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7A5C01-2AE7-6F7A-63FA-0FC5DB38B3E6}"/>
              </a:ext>
            </a:extLst>
          </p:cNvPr>
          <p:cNvSpPr txBox="1"/>
          <p:nvPr/>
        </p:nvSpPr>
        <p:spPr>
          <a:xfrm>
            <a:off x="799539" y="2137908"/>
            <a:ext cx="5712086" cy="22595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solidFill>
                  <a:srgbClr val="002060"/>
                </a:solidFill>
              </a:rPr>
              <a:t>Research Design: Mixed-Methods</a:t>
            </a:r>
            <a:endParaRPr lang="en-US" sz="2400" dirty="0">
              <a:solidFill>
                <a:srgbClr val="002060"/>
              </a:solidFill>
            </a:endParaRP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2000" dirty="0"/>
              <a:t>Combines quantitative &amp; qualitative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2000" dirty="0"/>
              <a:t>Comprehensive understanding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2000" dirty="0"/>
              <a:t>Quantitative: statistical data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2000" dirty="0"/>
              <a:t>Qualitative: farmers' perspectives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2000" dirty="0"/>
              <a:t>Ensures reliable results</a:t>
            </a:r>
          </a:p>
        </p:txBody>
      </p:sp>
      <p:pic>
        <p:nvPicPr>
          <p:cNvPr id="9" name="Picture 8" descr="A drone flying in the sky&#10;&#10;Description automatically generated">
            <a:extLst>
              <a:ext uri="{FF2B5EF4-FFF2-40B4-BE49-F238E27FC236}">
                <a16:creationId xmlns:a16="http://schemas.microsoft.com/office/drawing/2014/main" id="{3654141C-F345-A259-0A0D-997A0C583B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578" y="-135087"/>
            <a:ext cx="1164612" cy="780161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E5165B0-7773-4FE4-7E2F-26595072DA4E}"/>
              </a:ext>
            </a:extLst>
          </p:cNvPr>
          <p:cNvSpPr txBox="1"/>
          <p:nvPr/>
        </p:nvSpPr>
        <p:spPr>
          <a:xfrm>
            <a:off x="804067" y="4352488"/>
            <a:ext cx="6098458" cy="1840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Research Method: Scientific Method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40005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Systematic approach</a:t>
            </a:r>
          </a:p>
          <a:p>
            <a:pPr marL="40005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Empirical evidence-based</a:t>
            </a:r>
          </a:p>
          <a:p>
            <a:pPr marL="40005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Establish cause-and-effect</a:t>
            </a:r>
          </a:p>
          <a:p>
            <a:pPr marL="40005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Critical analysis</a:t>
            </a:r>
          </a:p>
        </p:txBody>
      </p:sp>
    </p:spTree>
    <p:extLst>
      <p:ext uri="{BB962C8B-B14F-4D97-AF65-F5344CB8AC3E}">
        <p14:creationId xmlns:p14="http://schemas.microsoft.com/office/powerpoint/2010/main" val="4285109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75" decel="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E45AE80F-2497-828D-33FB-9317391D50BD}"/>
              </a:ext>
            </a:extLst>
          </p:cNvPr>
          <p:cNvGrpSpPr/>
          <p:nvPr/>
        </p:nvGrpSpPr>
        <p:grpSpPr>
          <a:xfrm>
            <a:off x="2320175" y="761854"/>
            <a:ext cx="7929954" cy="5948661"/>
            <a:chOff x="-219075" y="0"/>
            <a:chExt cx="5905500" cy="4514850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465FB18C-7FB3-D8B0-3DD4-E2A23B092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5375" y="0"/>
              <a:ext cx="3086100" cy="4117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" name="Text Box 2">
              <a:extLst>
                <a:ext uri="{FF2B5EF4-FFF2-40B4-BE49-F238E27FC236}">
                  <a16:creationId xmlns:a16="http://schemas.microsoft.com/office/drawing/2014/main" id="{508B9167-A166-0BA6-6E73-52F9044CF3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219075" y="4019550"/>
              <a:ext cx="5905500" cy="49530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Figure: Scientific Method for Research</a:t>
              </a:r>
              <a:br>
                <a:rPr lang="en-US" sz="1200" kern="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100" i="1" kern="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Image source: Lecture slides from Research Methodology, Dr. Md. Abdullah - Al - Jubair, AIUB</a:t>
              </a:r>
              <a:endParaRPr lang="en-US" sz="11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 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5432779E-E348-DE30-E0D0-16463371962F}"/>
              </a:ext>
            </a:extLst>
          </p:cNvPr>
          <p:cNvSpPr txBox="1"/>
          <p:nvPr/>
        </p:nvSpPr>
        <p:spPr>
          <a:xfrm>
            <a:off x="1491431" y="543821"/>
            <a:ext cx="28648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General Steps of</a:t>
            </a:r>
          </a:p>
          <a:p>
            <a:r>
              <a:rPr lang="en-US" sz="2400" dirty="0"/>
              <a:t>Scientific Method</a:t>
            </a:r>
          </a:p>
        </p:txBody>
      </p:sp>
    </p:spTree>
    <p:extLst>
      <p:ext uri="{BB962C8B-B14F-4D97-AF65-F5344CB8AC3E}">
        <p14:creationId xmlns:p14="http://schemas.microsoft.com/office/powerpoint/2010/main" val="120549614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A3F8D74-A31F-48FB-D7F6-F34E70064CD4}"/>
              </a:ext>
            </a:extLst>
          </p:cNvPr>
          <p:cNvGrpSpPr/>
          <p:nvPr/>
        </p:nvGrpSpPr>
        <p:grpSpPr>
          <a:xfrm>
            <a:off x="-8798784" y="-2"/>
            <a:ext cx="12482920" cy="6858000"/>
            <a:chOff x="-290920" y="0"/>
            <a:chExt cx="1248292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59F97F2-CDF0-F98D-0B75-0736263690CE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CC57D92-2846-29C2-521A-4EC98A46E779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390D99-024B-F32A-6B26-A1996E13879B}"/>
                </a:ext>
              </a:extLst>
            </p:cNvPr>
            <p:cNvSpPr txBox="1"/>
            <p:nvPr/>
          </p:nvSpPr>
          <p:spPr>
            <a:xfrm rot="16200000">
              <a:off x="10675332" y="3292790"/>
              <a:ext cx="24708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1. Ask a Question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3138949-E3A5-B8BB-80BD-ACF07AD1E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9302800" y="0"/>
            <a:ext cx="12570850" cy="6858000"/>
            <a:chOff x="-290920" y="0"/>
            <a:chExt cx="1257085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690572" y="3138902"/>
              <a:ext cx="247082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2. Background</a:t>
              </a:r>
            </a:p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Research 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506857" cy="6858000"/>
            <a:chOff x="213096" y="0"/>
            <a:chExt cx="11506857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69967" y="3146497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3. Construct a Hypothesis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847639" y="0"/>
            <a:ext cx="10032692" cy="6858000"/>
            <a:chOff x="491575" y="0"/>
            <a:chExt cx="100326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74281" y="3158834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4. Test with an Experiment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985197" y="0"/>
            <a:ext cx="9647728" cy="6858000"/>
            <a:chOff x="491575" y="0"/>
            <a:chExt cx="964772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89317" y="3158833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5. Procedure Working?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7638543" y="-1"/>
            <a:ext cx="8780263" cy="6858000"/>
            <a:chOff x="718505" y="-1"/>
            <a:chExt cx="8780263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7964366" y="3163951"/>
              <a:ext cx="23609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6.Analyze Data and Draw Conclusions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9395082" y="-1"/>
            <a:ext cx="10020198" cy="6858000"/>
            <a:chOff x="-9337032" y="-1"/>
            <a:chExt cx="10020198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666820" y="3158831"/>
              <a:ext cx="19920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7. Communicate Results</a:t>
              </a: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26CA0E0-DA37-A003-3615-3EF8A1318811}"/>
              </a:ext>
            </a:extLst>
          </p:cNvPr>
          <p:cNvSpPr txBox="1"/>
          <p:nvPr/>
        </p:nvSpPr>
        <p:spPr>
          <a:xfrm>
            <a:off x="5553676" y="2800345"/>
            <a:ext cx="621783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masis MT Pro" panose="02040504050005020304" pitchFamily="18" charset="0"/>
              </a:rPr>
              <a:t>Scientific Method for researching ways to help small and medium-sized farms adopt pesticide systems using a Drone</a:t>
            </a:r>
          </a:p>
        </p:txBody>
      </p:sp>
      <p:pic>
        <p:nvPicPr>
          <p:cNvPr id="16" name="Picture 15" descr="A cartoon character looking at a magnifying glass&#10;&#10;Description automatically generated">
            <a:extLst>
              <a:ext uri="{FF2B5EF4-FFF2-40B4-BE49-F238E27FC236}">
                <a16:creationId xmlns:a16="http://schemas.microsoft.com/office/drawing/2014/main" id="{D488DC20-40B0-5E22-5C09-FF9F1C5D8F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739" y="2590312"/>
            <a:ext cx="1349748" cy="182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972699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1117</TotalTime>
  <Words>1327</Words>
  <Application>Microsoft Office PowerPoint</Application>
  <PresentationFormat>Widescreen</PresentationFormat>
  <Paragraphs>210</Paragraphs>
  <Slides>18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35" baseType="lpstr">
      <vt:lpstr>Abadi</vt:lpstr>
      <vt:lpstr>ADLaM Display</vt:lpstr>
      <vt:lpstr>Algerian</vt:lpstr>
      <vt:lpstr>Amasis MT Pro</vt:lpstr>
      <vt:lpstr>Aptos</vt:lpstr>
      <vt:lpstr>Arial</vt:lpstr>
      <vt:lpstr>Arial Rounded MT Bold</vt:lpstr>
      <vt:lpstr>Berlin Sans FB Demi</vt:lpstr>
      <vt:lpstr>Calibri</vt:lpstr>
      <vt:lpstr>Calibri Light</vt:lpstr>
      <vt:lpstr>Century Gothic</vt:lpstr>
      <vt:lpstr>Times New Roman</vt:lpstr>
      <vt:lpstr>Tw Cen MT</vt:lpstr>
      <vt:lpstr>Wingdings</vt:lpstr>
      <vt:lpstr>Wingdings 3</vt:lpstr>
      <vt:lpstr>Office Theme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FAYSAL AHMMED</dc:creator>
  <cp:lastModifiedBy>FAYSAL AHMMED</cp:lastModifiedBy>
  <cp:revision>45</cp:revision>
  <dcterms:created xsi:type="dcterms:W3CDTF">2022-04-05T16:17:02Z</dcterms:created>
  <dcterms:modified xsi:type="dcterms:W3CDTF">2024-07-13T18:57:45Z</dcterms:modified>
</cp:coreProperties>
</file>

<file path=docProps/thumbnail.jpeg>
</file>